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5" r:id="rId4"/>
    <p:sldId id="273" r:id="rId5"/>
    <p:sldId id="276" r:id="rId6"/>
    <p:sldId id="275" r:id="rId7"/>
    <p:sldId id="258" r:id="rId8"/>
    <p:sldId id="260" r:id="rId9"/>
    <p:sldId id="277" r:id="rId10"/>
    <p:sldId id="330" r:id="rId11"/>
    <p:sldId id="328" r:id="rId12"/>
    <p:sldId id="327" r:id="rId13"/>
    <p:sldId id="331" r:id="rId14"/>
    <p:sldId id="334" r:id="rId15"/>
    <p:sldId id="333" r:id="rId16"/>
    <p:sldId id="332" r:id="rId17"/>
    <p:sldId id="266" r:id="rId18"/>
    <p:sldId id="311" r:id="rId19"/>
    <p:sldId id="313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39" r:id="rId32"/>
    <p:sldId id="342" r:id="rId33"/>
    <p:sldId id="340" r:id="rId34"/>
    <p:sldId id="270" r:id="rId35"/>
    <p:sldId id="341" r:id="rId36"/>
    <p:sldId id="290" r:id="rId37"/>
    <p:sldId id="292" r:id="rId38"/>
    <p:sldId id="291" r:id="rId39"/>
    <p:sldId id="278" r:id="rId40"/>
    <p:sldId id="343" r:id="rId41"/>
    <p:sldId id="280" r:id="rId42"/>
    <p:sldId id="281" r:id="rId43"/>
    <p:sldId id="282" r:id="rId44"/>
    <p:sldId id="287" r:id="rId45"/>
    <p:sldId id="288" r:id="rId46"/>
    <p:sldId id="337" r:id="rId47"/>
    <p:sldId id="344" r:id="rId48"/>
    <p:sldId id="293" r:id="rId49"/>
    <p:sldId id="296" r:id="rId50"/>
    <p:sldId id="294" r:id="rId51"/>
    <p:sldId id="295" r:id="rId52"/>
    <p:sldId id="297" r:id="rId53"/>
    <p:sldId id="298" r:id="rId54"/>
    <p:sldId id="347" r:id="rId55"/>
    <p:sldId id="345" r:id="rId56"/>
    <p:sldId id="300" r:id="rId57"/>
    <p:sldId id="302" r:id="rId58"/>
    <p:sldId id="303" r:id="rId59"/>
    <p:sldId id="301" r:id="rId60"/>
    <p:sldId id="346" r:id="rId61"/>
    <p:sldId id="305" r:id="rId62"/>
    <p:sldId id="306" r:id="rId63"/>
    <p:sldId id="308" r:id="rId64"/>
    <p:sldId id="310" r:id="rId65"/>
    <p:sldId id="309" r:id="rId66"/>
    <p:sldId id="307" r:id="rId67"/>
    <p:sldId id="259" r:id="rId6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Franklin Gothic Medium" panose="020B0603020102020204" pitchFamily="34" charset="0"/>
      <p:regular r:id="rId74"/>
      <p:italic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NanumGothic" panose="020B0600000101010101" charset="-127"/>
      <p:regular r:id="rId78"/>
      <p:bold r:id="rId79"/>
    </p:embeddedFont>
    <p:embeddedFont>
      <p:font typeface="NANUMGOTHIC EXTRABOLD" panose="020B0600000101010101" charset="-127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917"/>
    <a:srgbClr val="03704B"/>
    <a:srgbClr val="0C7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7"/>
    <p:restoredTop sz="94787"/>
  </p:normalViewPr>
  <p:slideViewPr>
    <p:cSldViewPr>
      <p:cViewPr>
        <p:scale>
          <a:sx n="33" d="100"/>
          <a:sy n="33" d="100"/>
        </p:scale>
        <p:origin x="2208" y="10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36899-2133-4ED4-B8D8-5B0218F82DBA}" type="datetimeFigureOut">
              <a:rPr lang="ko-KR" altLang="en-US" smtClean="0"/>
              <a:pPr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4C866-038C-4468-8FB3-E8AEE55DE4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5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15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0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1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1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23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5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36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8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24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3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7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481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0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0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52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9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357818" y="1500180"/>
            <a:ext cx="3786182" cy="3643320"/>
            <a:chOff x="5357818" y="1500180"/>
            <a:chExt cx="3786182" cy="3643320"/>
          </a:xfrm>
        </p:grpSpPr>
        <p:pic>
          <p:nvPicPr>
            <p:cNvPr id="8" name="Picture 8" descr="C:\Users\의정부시청\Desktop\Starbucks.png"/>
            <p:cNvPicPr>
              <a:picLocks noChangeAspect="1" noChangeArrowheads="1"/>
            </p:cNvPicPr>
            <p:nvPr/>
          </p:nvPicPr>
          <p:blipFill>
            <a:blip r:embed="rId2" cstate="print"/>
            <a:srcRect r="21995" b="24043"/>
            <a:stretch>
              <a:fillRect/>
            </a:stretch>
          </p:blipFill>
          <p:spPr bwMode="auto">
            <a:xfrm>
              <a:off x="5429256" y="1500180"/>
              <a:ext cx="3714744" cy="3643320"/>
            </a:xfrm>
            <a:prstGeom prst="rect">
              <a:avLst/>
            </a:prstGeom>
            <a:noFill/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r="26468" b="30137"/>
            <a:stretch>
              <a:fillRect/>
            </a:stretch>
          </p:blipFill>
          <p:spPr bwMode="auto">
            <a:xfrm>
              <a:off x="5357818" y="1500180"/>
              <a:ext cx="3786182" cy="3643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344934" y="1000114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11205" y="2214560"/>
            <a:ext cx="812050" cy="714380"/>
            <a:chOff x="655676" y="2214560"/>
            <a:chExt cx="812050" cy="714380"/>
          </a:xfrm>
        </p:grpSpPr>
        <p:sp>
          <p:nvSpPr>
            <p:cNvPr id="9" name="직사각형 8"/>
            <p:cNvSpPr/>
            <p:nvPr/>
          </p:nvSpPr>
          <p:spPr>
            <a:xfrm>
              <a:off x="714348" y="2743200"/>
              <a:ext cx="500065" cy="11430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655676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1" name="그룹 10"/>
          <p:cNvGrpSpPr/>
          <p:nvPr userDrawn="1"/>
        </p:nvGrpSpPr>
        <p:grpSpPr>
          <a:xfrm>
            <a:off x="2097102" y="2214560"/>
            <a:ext cx="812050" cy="714380"/>
            <a:chOff x="1785918" y="2214560"/>
            <a:chExt cx="812050" cy="714380"/>
          </a:xfrm>
        </p:grpSpPr>
        <p:sp>
          <p:nvSpPr>
            <p:cNvPr id="12" name="직사각형 11"/>
            <p:cNvSpPr/>
            <p:nvPr/>
          </p:nvSpPr>
          <p:spPr>
            <a:xfrm>
              <a:off x="1844590" y="2659380"/>
              <a:ext cx="500065" cy="19812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1785918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 userDrawn="1"/>
        </p:nvGrpSpPr>
        <p:grpSpPr>
          <a:xfrm>
            <a:off x="3482999" y="2214560"/>
            <a:ext cx="812050" cy="714380"/>
            <a:chOff x="3000364" y="2214560"/>
            <a:chExt cx="812050" cy="714380"/>
          </a:xfrm>
        </p:grpSpPr>
        <p:sp>
          <p:nvSpPr>
            <p:cNvPr id="15" name="직사각형 14"/>
            <p:cNvSpPr/>
            <p:nvPr/>
          </p:nvSpPr>
          <p:spPr>
            <a:xfrm>
              <a:off x="3059036" y="2575560"/>
              <a:ext cx="500065" cy="28194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3000364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그룹 16"/>
          <p:cNvGrpSpPr/>
          <p:nvPr userDrawn="1"/>
        </p:nvGrpSpPr>
        <p:grpSpPr>
          <a:xfrm>
            <a:off x="4868896" y="2214560"/>
            <a:ext cx="812050" cy="714380"/>
            <a:chOff x="4143372" y="2214560"/>
            <a:chExt cx="812050" cy="714380"/>
          </a:xfrm>
        </p:grpSpPr>
        <p:sp>
          <p:nvSpPr>
            <p:cNvPr id="18" name="직사각형 17"/>
            <p:cNvSpPr/>
            <p:nvPr/>
          </p:nvSpPr>
          <p:spPr>
            <a:xfrm>
              <a:off x="4202044" y="2476500"/>
              <a:ext cx="500065" cy="38100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4143372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 userDrawn="1"/>
        </p:nvGrpSpPr>
        <p:grpSpPr>
          <a:xfrm>
            <a:off x="6254793" y="2214560"/>
            <a:ext cx="812050" cy="714380"/>
            <a:chOff x="5357818" y="2214560"/>
            <a:chExt cx="812050" cy="714380"/>
          </a:xfrm>
        </p:grpSpPr>
        <p:sp>
          <p:nvSpPr>
            <p:cNvPr id="21" name="직사각형 20"/>
            <p:cNvSpPr/>
            <p:nvPr/>
          </p:nvSpPr>
          <p:spPr>
            <a:xfrm>
              <a:off x="5416490" y="2377440"/>
              <a:ext cx="500065" cy="48006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5357818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3" name="그룹 22"/>
          <p:cNvGrpSpPr/>
          <p:nvPr userDrawn="1"/>
        </p:nvGrpSpPr>
        <p:grpSpPr>
          <a:xfrm>
            <a:off x="7640691" y="2214560"/>
            <a:ext cx="812050" cy="714380"/>
            <a:chOff x="6858016" y="2214560"/>
            <a:chExt cx="812050" cy="714380"/>
          </a:xfrm>
        </p:grpSpPr>
        <p:sp>
          <p:nvSpPr>
            <p:cNvPr id="24" name="직사각형 23"/>
            <p:cNvSpPr/>
            <p:nvPr/>
          </p:nvSpPr>
          <p:spPr>
            <a:xfrm>
              <a:off x="6916688" y="2247900"/>
              <a:ext cx="500065" cy="60960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6858016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:\Users\의정부시청\Desktop\Starbuck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2756" y="82840"/>
            <a:ext cx="490774" cy="49431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693710" y="500048"/>
            <a:ext cx="8286808" cy="44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79375" y="4648214"/>
            <a:ext cx="530225" cy="428625"/>
          </a:xfrm>
          <a:custGeom>
            <a:avLst/>
            <a:gdLst/>
            <a:ahLst/>
            <a:cxnLst>
              <a:cxn ang="0">
                <a:pos x="518" y="264"/>
              </a:cxn>
              <a:cxn ang="0">
                <a:pos x="339" y="307"/>
              </a:cxn>
              <a:cxn ang="0">
                <a:pos x="242" y="370"/>
              </a:cxn>
              <a:cxn ang="0">
                <a:pos x="307" y="345"/>
              </a:cxn>
              <a:cxn ang="0">
                <a:pos x="422" y="308"/>
              </a:cxn>
              <a:cxn ang="0">
                <a:pos x="544" y="296"/>
              </a:cxn>
              <a:cxn ang="0">
                <a:pos x="635" y="342"/>
              </a:cxn>
              <a:cxn ang="0">
                <a:pos x="600" y="390"/>
              </a:cxn>
              <a:cxn ang="0">
                <a:pos x="443" y="459"/>
              </a:cxn>
              <a:cxn ang="0">
                <a:pos x="249" y="491"/>
              </a:cxn>
              <a:cxn ang="0">
                <a:pos x="156" y="468"/>
              </a:cxn>
              <a:cxn ang="0">
                <a:pos x="83" y="416"/>
              </a:cxn>
              <a:cxn ang="0">
                <a:pos x="94" y="330"/>
              </a:cxn>
              <a:cxn ang="0">
                <a:pos x="179" y="272"/>
              </a:cxn>
              <a:cxn ang="0">
                <a:pos x="290" y="234"/>
              </a:cxn>
              <a:cxn ang="0">
                <a:pos x="392" y="219"/>
              </a:cxn>
              <a:cxn ang="0">
                <a:pos x="462" y="224"/>
              </a:cxn>
              <a:cxn ang="0">
                <a:pos x="529" y="243"/>
              </a:cxn>
              <a:cxn ang="0">
                <a:pos x="549" y="210"/>
              </a:cxn>
              <a:cxn ang="0">
                <a:pos x="507" y="169"/>
              </a:cxn>
              <a:cxn ang="0">
                <a:pos x="520" y="90"/>
              </a:cxn>
              <a:cxn ang="0">
                <a:pos x="490" y="58"/>
              </a:cxn>
              <a:cxn ang="0">
                <a:pos x="411" y="16"/>
              </a:cxn>
              <a:cxn ang="0">
                <a:pos x="310" y="1"/>
              </a:cxn>
              <a:cxn ang="0">
                <a:pos x="177" y="9"/>
              </a:cxn>
              <a:cxn ang="0">
                <a:pos x="68" y="64"/>
              </a:cxn>
              <a:cxn ang="0">
                <a:pos x="155" y="44"/>
              </a:cxn>
              <a:cxn ang="0">
                <a:pos x="254" y="26"/>
              </a:cxn>
              <a:cxn ang="0">
                <a:pos x="358" y="29"/>
              </a:cxn>
              <a:cxn ang="0">
                <a:pos x="444" y="51"/>
              </a:cxn>
              <a:cxn ang="0">
                <a:pos x="503" y="109"/>
              </a:cxn>
              <a:cxn ang="0">
                <a:pos x="475" y="161"/>
              </a:cxn>
              <a:cxn ang="0">
                <a:pos x="407" y="183"/>
              </a:cxn>
              <a:cxn ang="0">
                <a:pos x="313" y="198"/>
              </a:cxn>
              <a:cxn ang="0">
                <a:pos x="225" y="224"/>
              </a:cxn>
              <a:cxn ang="0">
                <a:pos x="143" y="233"/>
              </a:cxn>
              <a:cxn ang="0">
                <a:pos x="31" y="184"/>
              </a:cxn>
              <a:cxn ang="0">
                <a:pos x="96" y="127"/>
              </a:cxn>
              <a:cxn ang="0">
                <a:pos x="197" y="112"/>
              </a:cxn>
              <a:cxn ang="0">
                <a:pos x="300" y="119"/>
              </a:cxn>
              <a:cxn ang="0">
                <a:pos x="358" y="127"/>
              </a:cxn>
              <a:cxn ang="0">
                <a:pos x="265" y="93"/>
              </a:cxn>
              <a:cxn ang="0">
                <a:pos x="111" y="94"/>
              </a:cxn>
              <a:cxn ang="0">
                <a:pos x="0" y="171"/>
              </a:cxn>
              <a:cxn ang="0">
                <a:pos x="42" y="239"/>
              </a:cxn>
              <a:cxn ang="0">
                <a:pos x="96" y="265"/>
              </a:cxn>
              <a:cxn ang="0">
                <a:pos x="110" y="288"/>
              </a:cxn>
              <a:cxn ang="0">
                <a:pos x="73" y="324"/>
              </a:cxn>
              <a:cxn ang="0">
                <a:pos x="44" y="365"/>
              </a:cxn>
              <a:cxn ang="0">
                <a:pos x="69" y="453"/>
              </a:cxn>
              <a:cxn ang="0">
                <a:pos x="134" y="503"/>
              </a:cxn>
              <a:cxn ang="0">
                <a:pos x="233" y="537"/>
              </a:cxn>
              <a:cxn ang="0">
                <a:pos x="352" y="530"/>
              </a:cxn>
              <a:cxn ang="0">
                <a:pos x="498" y="495"/>
              </a:cxn>
              <a:cxn ang="0">
                <a:pos x="616" y="435"/>
              </a:cxn>
              <a:cxn ang="0">
                <a:pos x="669" y="352"/>
              </a:cxn>
            </a:cxnLst>
            <a:rect l="0" t="0" r="r" b="b"/>
            <a:pathLst>
              <a:path w="670" h="541">
                <a:moveTo>
                  <a:pt x="662" y="302"/>
                </a:moveTo>
                <a:lnTo>
                  <a:pt x="636" y="287"/>
                </a:lnTo>
                <a:lnTo>
                  <a:pt x="608" y="275"/>
                </a:lnTo>
                <a:lnTo>
                  <a:pt x="579" y="269"/>
                </a:lnTo>
                <a:lnTo>
                  <a:pt x="549" y="264"/>
                </a:lnTo>
                <a:lnTo>
                  <a:pt x="518" y="264"/>
                </a:lnTo>
                <a:lnTo>
                  <a:pt x="487" y="266"/>
                </a:lnTo>
                <a:lnTo>
                  <a:pt x="456" y="270"/>
                </a:lnTo>
                <a:lnTo>
                  <a:pt x="424" y="277"/>
                </a:lnTo>
                <a:lnTo>
                  <a:pt x="394" y="286"/>
                </a:lnTo>
                <a:lnTo>
                  <a:pt x="366" y="295"/>
                </a:lnTo>
                <a:lnTo>
                  <a:pt x="339" y="307"/>
                </a:lnTo>
                <a:lnTo>
                  <a:pt x="314" y="319"/>
                </a:lnTo>
                <a:lnTo>
                  <a:pt x="291" y="332"/>
                </a:lnTo>
                <a:lnTo>
                  <a:pt x="271" y="345"/>
                </a:lnTo>
                <a:lnTo>
                  <a:pt x="254" y="358"/>
                </a:lnTo>
                <a:lnTo>
                  <a:pt x="241" y="371"/>
                </a:lnTo>
                <a:lnTo>
                  <a:pt x="242" y="370"/>
                </a:lnTo>
                <a:lnTo>
                  <a:pt x="247" y="369"/>
                </a:lnTo>
                <a:lnTo>
                  <a:pt x="255" y="365"/>
                </a:lnTo>
                <a:lnTo>
                  <a:pt x="264" y="362"/>
                </a:lnTo>
                <a:lnTo>
                  <a:pt x="277" y="356"/>
                </a:lnTo>
                <a:lnTo>
                  <a:pt x="291" y="352"/>
                </a:lnTo>
                <a:lnTo>
                  <a:pt x="307" y="345"/>
                </a:lnTo>
                <a:lnTo>
                  <a:pt x="324" y="339"/>
                </a:lnTo>
                <a:lnTo>
                  <a:pt x="341" y="332"/>
                </a:lnTo>
                <a:lnTo>
                  <a:pt x="361" y="326"/>
                </a:lnTo>
                <a:lnTo>
                  <a:pt x="382" y="319"/>
                </a:lnTo>
                <a:lnTo>
                  <a:pt x="401" y="314"/>
                </a:lnTo>
                <a:lnTo>
                  <a:pt x="422" y="308"/>
                </a:lnTo>
                <a:lnTo>
                  <a:pt x="443" y="303"/>
                </a:lnTo>
                <a:lnTo>
                  <a:pt x="462" y="300"/>
                </a:lnTo>
                <a:lnTo>
                  <a:pt x="482" y="296"/>
                </a:lnTo>
                <a:lnTo>
                  <a:pt x="502" y="294"/>
                </a:lnTo>
                <a:lnTo>
                  <a:pt x="522" y="294"/>
                </a:lnTo>
                <a:lnTo>
                  <a:pt x="544" y="296"/>
                </a:lnTo>
                <a:lnTo>
                  <a:pt x="566" y="300"/>
                </a:lnTo>
                <a:lnTo>
                  <a:pt x="587" y="305"/>
                </a:lnTo>
                <a:lnTo>
                  <a:pt x="605" y="315"/>
                </a:lnTo>
                <a:lnTo>
                  <a:pt x="621" y="325"/>
                </a:lnTo>
                <a:lnTo>
                  <a:pt x="634" y="339"/>
                </a:lnTo>
                <a:lnTo>
                  <a:pt x="635" y="342"/>
                </a:lnTo>
                <a:lnTo>
                  <a:pt x="635" y="347"/>
                </a:lnTo>
                <a:lnTo>
                  <a:pt x="633" y="353"/>
                </a:lnTo>
                <a:lnTo>
                  <a:pt x="628" y="361"/>
                </a:lnTo>
                <a:lnTo>
                  <a:pt x="621" y="369"/>
                </a:lnTo>
                <a:lnTo>
                  <a:pt x="612" y="379"/>
                </a:lnTo>
                <a:lnTo>
                  <a:pt x="600" y="390"/>
                </a:lnTo>
                <a:lnTo>
                  <a:pt x="583" y="400"/>
                </a:lnTo>
                <a:lnTo>
                  <a:pt x="564" y="412"/>
                </a:lnTo>
                <a:lnTo>
                  <a:pt x="541" y="423"/>
                </a:lnTo>
                <a:lnTo>
                  <a:pt x="512" y="436"/>
                </a:lnTo>
                <a:lnTo>
                  <a:pt x="480" y="447"/>
                </a:lnTo>
                <a:lnTo>
                  <a:pt x="443" y="459"/>
                </a:lnTo>
                <a:lnTo>
                  <a:pt x="399" y="469"/>
                </a:lnTo>
                <a:lnTo>
                  <a:pt x="351" y="480"/>
                </a:lnTo>
                <a:lnTo>
                  <a:pt x="296" y="489"/>
                </a:lnTo>
                <a:lnTo>
                  <a:pt x="281" y="491"/>
                </a:lnTo>
                <a:lnTo>
                  <a:pt x="265" y="491"/>
                </a:lnTo>
                <a:lnTo>
                  <a:pt x="249" y="491"/>
                </a:lnTo>
                <a:lnTo>
                  <a:pt x="233" y="490"/>
                </a:lnTo>
                <a:lnTo>
                  <a:pt x="217" y="488"/>
                </a:lnTo>
                <a:lnTo>
                  <a:pt x="202" y="484"/>
                </a:lnTo>
                <a:lnTo>
                  <a:pt x="186" y="480"/>
                </a:lnTo>
                <a:lnTo>
                  <a:pt x="171" y="475"/>
                </a:lnTo>
                <a:lnTo>
                  <a:pt x="156" y="468"/>
                </a:lnTo>
                <a:lnTo>
                  <a:pt x="142" y="462"/>
                </a:lnTo>
                <a:lnTo>
                  <a:pt x="128" y="454"/>
                </a:lnTo>
                <a:lnTo>
                  <a:pt x="115" y="446"/>
                </a:lnTo>
                <a:lnTo>
                  <a:pt x="104" y="437"/>
                </a:lnTo>
                <a:lnTo>
                  <a:pt x="92" y="427"/>
                </a:lnTo>
                <a:lnTo>
                  <a:pt x="83" y="416"/>
                </a:lnTo>
                <a:lnTo>
                  <a:pt x="74" y="406"/>
                </a:lnTo>
                <a:lnTo>
                  <a:pt x="68" y="393"/>
                </a:lnTo>
                <a:lnTo>
                  <a:pt x="67" y="378"/>
                </a:lnTo>
                <a:lnTo>
                  <a:pt x="72" y="360"/>
                </a:lnTo>
                <a:lnTo>
                  <a:pt x="82" y="341"/>
                </a:lnTo>
                <a:lnTo>
                  <a:pt x="94" y="330"/>
                </a:lnTo>
                <a:lnTo>
                  <a:pt x="106" y="318"/>
                </a:lnTo>
                <a:lnTo>
                  <a:pt x="119" y="308"/>
                </a:lnTo>
                <a:lnTo>
                  <a:pt x="133" y="299"/>
                </a:lnTo>
                <a:lnTo>
                  <a:pt x="148" y="289"/>
                </a:lnTo>
                <a:lnTo>
                  <a:pt x="163" y="280"/>
                </a:lnTo>
                <a:lnTo>
                  <a:pt x="179" y="272"/>
                </a:lnTo>
                <a:lnTo>
                  <a:pt x="195" y="264"/>
                </a:lnTo>
                <a:lnTo>
                  <a:pt x="212" y="257"/>
                </a:lnTo>
                <a:lnTo>
                  <a:pt x="231" y="250"/>
                </a:lnTo>
                <a:lnTo>
                  <a:pt x="250" y="244"/>
                </a:lnTo>
                <a:lnTo>
                  <a:pt x="270" y="239"/>
                </a:lnTo>
                <a:lnTo>
                  <a:pt x="290" y="234"/>
                </a:lnTo>
                <a:lnTo>
                  <a:pt x="311" y="229"/>
                </a:lnTo>
                <a:lnTo>
                  <a:pt x="332" y="226"/>
                </a:lnTo>
                <a:lnTo>
                  <a:pt x="355" y="222"/>
                </a:lnTo>
                <a:lnTo>
                  <a:pt x="368" y="221"/>
                </a:lnTo>
                <a:lnTo>
                  <a:pt x="381" y="220"/>
                </a:lnTo>
                <a:lnTo>
                  <a:pt x="392" y="219"/>
                </a:lnTo>
                <a:lnTo>
                  <a:pt x="405" y="219"/>
                </a:lnTo>
                <a:lnTo>
                  <a:pt x="416" y="219"/>
                </a:lnTo>
                <a:lnTo>
                  <a:pt x="428" y="219"/>
                </a:lnTo>
                <a:lnTo>
                  <a:pt x="439" y="220"/>
                </a:lnTo>
                <a:lnTo>
                  <a:pt x="451" y="221"/>
                </a:lnTo>
                <a:lnTo>
                  <a:pt x="462" y="224"/>
                </a:lnTo>
                <a:lnTo>
                  <a:pt x="473" y="226"/>
                </a:lnTo>
                <a:lnTo>
                  <a:pt x="484" y="228"/>
                </a:lnTo>
                <a:lnTo>
                  <a:pt x="496" y="232"/>
                </a:lnTo>
                <a:lnTo>
                  <a:pt x="507" y="235"/>
                </a:lnTo>
                <a:lnTo>
                  <a:pt x="518" y="239"/>
                </a:lnTo>
                <a:lnTo>
                  <a:pt x="529" y="243"/>
                </a:lnTo>
                <a:lnTo>
                  <a:pt x="541" y="248"/>
                </a:lnTo>
                <a:lnTo>
                  <a:pt x="594" y="249"/>
                </a:lnTo>
                <a:lnTo>
                  <a:pt x="583" y="237"/>
                </a:lnTo>
                <a:lnTo>
                  <a:pt x="573" y="227"/>
                </a:lnTo>
                <a:lnTo>
                  <a:pt x="562" y="218"/>
                </a:lnTo>
                <a:lnTo>
                  <a:pt x="549" y="210"/>
                </a:lnTo>
                <a:lnTo>
                  <a:pt x="536" y="203"/>
                </a:lnTo>
                <a:lnTo>
                  <a:pt x="522" y="197"/>
                </a:lnTo>
                <a:lnTo>
                  <a:pt x="509" y="191"/>
                </a:lnTo>
                <a:lnTo>
                  <a:pt x="494" y="188"/>
                </a:lnTo>
                <a:lnTo>
                  <a:pt x="502" y="179"/>
                </a:lnTo>
                <a:lnTo>
                  <a:pt x="507" y="169"/>
                </a:lnTo>
                <a:lnTo>
                  <a:pt x="513" y="160"/>
                </a:lnTo>
                <a:lnTo>
                  <a:pt x="518" y="151"/>
                </a:lnTo>
                <a:lnTo>
                  <a:pt x="522" y="136"/>
                </a:lnTo>
                <a:lnTo>
                  <a:pt x="522" y="120"/>
                </a:lnTo>
                <a:lnTo>
                  <a:pt x="522" y="105"/>
                </a:lnTo>
                <a:lnTo>
                  <a:pt x="520" y="90"/>
                </a:lnTo>
                <a:lnTo>
                  <a:pt x="517" y="83"/>
                </a:lnTo>
                <a:lnTo>
                  <a:pt x="512" y="76"/>
                </a:lnTo>
                <a:lnTo>
                  <a:pt x="507" y="70"/>
                </a:lnTo>
                <a:lnTo>
                  <a:pt x="502" y="66"/>
                </a:lnTo>
                <a:lnTo>
                  <a:pt x="496" y="62"/>
                </a:lnTo>
                <a:lnTo>
                  <a:pt x="490" y="58"/>
                </a:lnTo>
                <a:lnTo>
                  <a:pt x="485" y="54"/>
                </a:lnTo>
                <a:lnTo>
                  <a:pt x="480" y="51"/>
                </a:lnTo>
                <a:lnTo>
                  <a:pt x="461" y="39"/>
                </a:lnTo>
                <a:lnTo>
                  <a:pt x="443" y="30"/>
                </a:lnTo>
                <a:lnTo>
                  <a:pt x="427" y="22"/>
                </a:lnTo>
                <a:lnTo>
                  <a:pt x="411" y="16"/>
                </a:lnTo>
                <a:lnTo>
                  <a:pt x="396" y="11"/>
                </a:lnTo>
                <a:lnTo>
                  <a:pt x="381" y="8"/>
                </a:lnTo>
                <a:lnTo>
                  <a:pt x="367" y="6"/>
                </a:lnTo>
                <a:lnTo>
                  <a:pt x="352" y="5"/>
                </a:lnTo>
                <a:lnTo>
                  <a:pt x="332" y="2"/>
                </a:lnTo>
                <a:lnTo>
                  <a:pt x="310" y="1"/>
                </a:lnTo>
                <a:lnTo>
                  <a:pt x="288" y="1"/>
                </a:lnTo>
                <a:lnTo>
                  <a:pt x="266" y="0"/>
                </a:lnTo>
                <a:lnTo>
                  <a:pt x="243" y="1"/>
                </a:lnTo>
                <a:lnTo>
                  <a:pt x="222" y="2"/>
                </a:lnTo>
                <a:lnTo>
                  <a:pt x="198" y="5"/>
                </a:lnTo>
                <a:lnTo>
                  <a:pt x="177" y="9"/>
                </a:lnTo>
                <a:lnTo>
                  <a:pt x="155" y="14"/>
                </a:lnTo>
                <a:lnTo>
                  <a:pt x="135" y="21"/>
                </a:lnTo>
                <a:lnTo>
                  <a:pt x="115" y="29"/>
                </a:lnTo>
                <a:lnTo>
                  <a:pt x="98" y="39"/>
                </a:lnTo>
                <a:lnTo>
                  <a:pt x="82" y="51"/>
                </a:lnTo>
                <a:lnTo>
                  <a:pt x="68" y="64"/>
                </a:lnTo>
                <a:lnTo>
                  <a:pt x="56" y="79"/>
                </a:lnTo>
                <a:lnTo>
                  <a:pt x="46" y="98"/>
                </a:lnTo>
                <a:lnTo>
                  <a:pt x="111" y="70"/>
                </a:lnTo>
                <a:lnTo>
                  <a:pt x="126" y="59"/>
                </a:lnTo>
                <a:lnTo>
                  <a:pt x="141" y="51"/>
                </a:lnTo>
                <a:lnTo>
                  <a:pt x="155" y="44"/>
                </a:lnTo>
                <a:lnTo>
                  <a:pt x="167" y="39"/>
                </a:lnTo>
                <a:lnTo>
                  <a:pt x="182" y="36"/>
                </a:lnTo>
                <a:lnTo>
                  <a:pt x="197" y="33"/>
                </a:lnTo>
                <a:lnTo>
                  <a:pt x="215" y="31"/>
                </a:lnTo>
                <a:lnTo>
                  <a:pt x="234" y="29"/>
                </a:lnTo>
                <a:lnTo>
                  <a:pt x="254" y="26"/>
                </a:lnTo>
                <a:lnTo>
                  <a:pt x="272" y="25"/>
                </a:lnTo>
                <a:lnTo>
                  <a:pt x="291" y="25"/>
                </a:lnTo>
                <a:lnTo>
                  <a:pt x="308" y="25"/>
                </a:lnTo>
                <a:lnTo>
                  <a:pt x="325" y="25"/>
                </a:lnTo>
                <a:lnTo>
                  <a:pt x="341" y="26"/>
                </a:lnTo>
                <a:lnTo>
                  <a:pt x="358" y="29"/>
                </a:lnTo>
                <a:lnTo>
                  <a:pt x="374" y="30"/>
                </a:lnTo>
                <a:lnTo>
                  <a:pt x="389" y="33"/>
                </a:lnTo>
                <a:lnTo>
                  <a:pt x="404" y="37"/>
                </a:lnTo>
                <a:lnTo>
                  <a:pt x="417" y="41"/>
                </a:lnTo>
                <a:lnTo>
                  <a:pt x="431" y="46"/>
                </a:lnTo>
                <a:lnTo>
                  <a:pt x="444" y="51"/>
                </a:lnTo>
                <a:lnTo>
                  <a:pt x="457" y="56"/>
                </a:lnTo>
                <a:lnTo>
                  <a:pt x="469" y="63"/>
                </a:lnTo>
                <a:lnTo>
                  <a:pt x="481" y="70"/>
                </a:lnTo>
                <a:lnTo>
                  <a:pt x="494" y="84"/>
                </a:lnTo>
                <a:lnTo>
                  <a:pt x="500" y="97"/>
                </a:lnTo>
                <a:lnTo>
                  <a:pt x="503" y="109"/>
                </a:lnTo>
                <a:lnTo>
                  <a:pt x="500" y="121"/>
                </a:lnTo>
                <a:lnTo>
                  <a:pt x="497" y="129"/>
                </a:lnTo>
                <a:lnTo>
                  <a:pt x="492" y="138"/>
                </a:lnTo>
                <a:lnTo>
                  <a:pt x="487" y="146"/>
                </a:lnTo>
                <a:lnTo>
                  <a:pt x="481" y="153"/>
                </a:lnTo>
                <a:lnTo>
                  <a:pt x="475" y="161"/>
                </a:lnTo>
                <a:lnTo>
                  <a:pt x="468" y="169"/>
                </a:lnTo>
                <a:lnTo>
                  <a:pt x="461" y="176"/>
                </a:lnTo>
                <a:lnTo>
                  <a:pt x="453" y="183"/>
                </a:lnTo>
                <a:lnTo>
                  <a:pt x="438" y="183"/>
                </a:lnTo>
                <a:lnTo>
                  <a:pt x="422" y="183"/>
                </a:lnTo>
                <a:lnTo>
                  <a:pt x="407" y="183"/>
                </a:lnTo>
                <a:lnTo>
                  <a:pt x="391" y="184"/>
                </a:lnTo>
                <a:lnTo>
                  <a:pt x="376" y="187"/>
                </a:lnTo>
                <a:lnTo>
                  <a:pt x="360" y="189"/>
                </a:lnTo>
                <a:lnTo>
                  <a:pt x="344" y="191"/>
                </a:lnTo>
                <a:lnTo>
                  <a:pt x="329" y="195"/>
                </a:lnTo>
                <a:lnTo>
                  <a:pt x="313" y="198"/>
                </a:lnTo>
                <a:lnTo>
                  <a:pt x="298" y="202"/>
                </a:lnTo>
                <a:lnTo>
                  <a:pt x="283" y="206"/>
                </a:lnTo>
                <a:lnTo>
                  <a:pt x="268" y="210"/>
                </a:lnTo>
                <a:lnTo>
                  <a:pt x="254" y="214"/>
                </a:lnTo>
                <a:lnTo>
                  <a:pt x="239" y="219"/>
                </a:lnTo>
                <a:lnTo>
                  <a:pt x="225" y="224"/>
                </a:lnTo>
                <a:lnTo>
                  <a:pt x="212" y="228"/>
                </a:lnTo>
                <a:lnTo>
                  <a:pt x="207" y="231"/>
                </a:lnTo>
                <a:lnTo>
                  <a:pt x="201" y="233"/>
                </a:lnTo>
                <a:lnTo>
                  <a:pt x="194" y="235"/>
                </a:lnTo>
                <a:lnTo>
                  <a:pt x="188" y="237"/>
                </a:lnTo>
                <a:lnTo>
                  <a:pt x="143" y="233"/>
                </a:lnTo>
                <a:lnTo>
                  <a:pt x="107" y="226"/>
                </a:lnTo>
                <a:lnTo>
                  <a:pt x="80" y="218"/>
                </a:lnTo>
                <a:lnTo>
                  <a:pt x="59" y="209"/>
                </a:lnTo>
                <a:lnTo>
                  <a:pt x="45" y="199"/>
                </a:lnTo>
                <a:lnTo>
                  <a:pt x="36" y="191"/>
                </a:lnTo>
                <a:lnTo>
                  <a:pt x="31" y="184"/>
                </a:lnTo>
                <a:lnTo>
                  <a:pt x="31" y="180"/>
                </a:lnTo>
                <a:lnTo>
                  <a:pt x="39" y="166"/>
                </a:lnTo>
                <a:lnTo>
                  <a:pt x="50" y="154"/>
                </a:lnTo>
                <a:lnTo>
                  <a:pt x="64" y="144"/>
                </a:lnTo>
                <a:lnTo>
                  <a:pt x="79" y="135"/>
                </a:lnTo>
                <a:lnTo>
                  <a:pt x="96" y="127"/>
                </a:lnTo>
                <a:lnTo>
                  <a:pt x="113" y="121"/>
                </a:lnTo>
                <a:lnTo>
                  <a:pt x="130" y="116"/>
                </a:lnTo>
                <a:lnTo>
                  <a:pt x="147" y="114"/>
                </a:lnTo>
                <a:lnTo>
                  <a:pt x="163" y="113"/>
                </a:lnTo>
                <a:lnTo>
                  <a:pt x="180" y="112"/>
                </a:lnTo>
                <a:lnTo>
                  <a:pt x="197" y="112"/>
                </a:lnTo>
                <a:lnTo>
                  <a:pt x="216" y="112"/>
                </a:lnTo>
                <a:lnTo>
                  <a:pt x="233" y="113"/>
                </a:lnTo>
                <a:lnTo>
                  <a:pt x="252" y="114"/>
                </a:lnTo>
                <a:lnTo>
                  <a:pt x="269" y="115"/>
                </a:lnTo>
                <a:lnTo>
                  <a:pt x="285" y="116"/>
                </a:lnTo>
                <a:lnTo>
                  <a:pt x="300" y="119"/>
                </a:lnTo>
                <a:lnTo>
                  <a:pt x="314" y="120"/>
                </a:lnTo>
                <a:lnTo>
                  <a:pt x="326" y="122"/>
                </a:lnTo>
                <a:lnTo>
                  <a:pt x="338" y="123"/>
                </a:lnTo>
                <a:lnTo>
                  <a:pt x="346" y="124"/>
                </a:lnTo>
                <a:lnTo>
                  <a:pt x="353" y="126"/>
                </a:lnTo>
                <a:lnTo>
                  <a:pt x="358" y="127"/>
                </a:lnTo>
                <a:lnTo>
                  <a:pt x="359" y="127"/>
                </a:lnTo>
                <a:lnTo>
                  <a:pt x="345" y="119"/>
                </a:lnTo>
                <a:lnTo>
                  <a:pt x="329" y="112"/>
                </a:lnTo>
                <a:lnTo>
                  <a:pt x="310" y="105"/>
                </a:lnTo>
                <a:lnTo>
                  <a:pt x="288" y="99"/>
                </a:lnTo>
                <a:lnTo>
                  <a:pt x="265" y="93"/>
                </a:lnTo>
                <a:lnTo>
                  <a:pt x="241" y="90"/>
                </a:lnTo>
                <a:lnTo>
                  <a:pt x="216" y="88"/>
                </a:lnTo>
                <a:lnTo>
                  <a:pt x="190" y="86"/>
                </a:lnTo>
                <a:lnTo>
                  <a:pt x="164" y="88"/>
                </a:lnTo>
                <a:lnTo>
                  <a:pt x="137" y="90"/>
                </a:lnTo>
                <a:lnTo>
                  <a:pt x="111" y="94"/>
                </a:lnTo>
                <a:lnTo>
                  <a:pt x="87" y="101"/>
                </a:lnTo>
                <a:lnTo>
                  <a:pt x="62" y="111"/>
                </a:lnTo>
                <a:lnTo>
                  <a:pt x="39" y="123"/>
                </a:lnTo>
                <a:lnTo>
                  <a:pt x="20" y="138"/>
                </a:lnTo>
                <a:lnTo>
                  <a:pt x="1" y="156"/>
                </a:lnTo>
                <a:lnTo>
                  <a:pt x="0" y="171"/>
                </a:lnTo>
                <a:lnTo>
                  <a:pt x="1" y="184"/>
                </a:lnTo>
                <a:lnTo>
                  <a:pt x="6" y="197"/>
                </a:lnTo>
                <a:lnTo>
                  <a:pt x="13" y="209"/>
                </a:lnTo>
                <a:lnTo>
                  <a:pt x="21" y="220"/>
                </a:lnTo>
                <a:lnTo>
                  <a:pt x="31" y="229"/>
                </a:lnTo>
                <a:lnTo>
                  <a:pt x="42" y="239"/>
                </a:lnTo>
                <a:lnTo>
                  <a:pt x="53" y="247"/>
                </a:lnTo>
                <a:lnTo>
                  <a:pt x="60" y="251"/>
                </a:lnTo>
                <a:lnTo>
                  <a:pt x="68" y="256"/>
                </a:lnTo>
                <a:lnTo>
                  <a:pt x="77" y="259"/>
                </a:lnTo>
                <a:lnTo>
                  <a:pt x="87" y="263"/>
                </a:lnTo>
                <a:lnTo>
                  <a:pt x="96" y="265"/>
                </a:lnTo>
                <a:lnTo>
                  <a:pt x="106" y="269"/>
                </a:lnTo>
                <a:lnTo>
                  <a:pt x="117" y="271"/>
                </a:lnTo>
                <a:lnTo>
                  <a:pt x="128" y="273"/>
                </a:lnTo>
                <a:lnTo>
                  <a:pt x="122" y="278"/>
                </a:lnTo>
                <a:lnTo>
                  <a:pt x="115" y="282"/>
                </a:lnTo>
                <a:lnTo>
                  <a:pt x="110" y="288"/>
                </a:lnTo>
                <a:lnTo>
                  <a:pt x="104" y="293"/>
                </a:lnTo>
                <a:lnTo>
                  <a:pt x="98" y="299"/>
                </a:lnTo>
                <a:lnTo>
                  <a:pt x="91" y="305"/>
                </a:lnTo>
                <a:lnTo>
                  <a:pt x="86" y="311"/>
                </a:lnTo>
                <a:lnTo>
                  <a:pt x="79" y="318"/>
                </a:lnTo>
                <a:lnTo>
                  <a:pt x="73" y="324"/>
                </a:lnTo>
                <a:lnTo>
                  <a:pt x="68" y="330"/>
                </a:lnTo>
                <a:lnTo>
                  <a:pt x="62" y="335"/>
                </a:lnTo>
                <a:lnTo>
                  <a:pt x="57" y="342"/>
                </a:lnTo>
                <a:lnTo>
                  <a:pt x="52" y="349"/>
                </a:lnTo>
                <a:lnTo>
                  <a:pt x="47" y="356"/>
                </a:lnTo>
                <a:lnTo>
                  <a:pt x="44" y="365"/>
                </a:lnTo>
                <a:lnTo>
                  <a:pt x="42" y="375"/>
                </a:lnTo>
                <a:lnTo>
                  <a:pt x="44" y="393"/>
                </a:lnTo>
                <a:lnTo>
                  <a:pt x="49" y="412"/>
                </a:lnTo>
                <a:lnTo>
                  <a:pt x="54" y="429"/>
                </a:lnTo>
                <a:lnTo>
                  <a:pt x="62" y="445"/>
                </a:lnTo>
                <a:lnTo>
                  <a:pt x="69" y="453"/>
                </a:lnTo>
                <a:lnTo>
                  <a:pt x="77" y="462"/>
                </a:lnTo>
                <a:lnTo>
                  <a:pt x="88" y="470"/>
                </a:lnTo>
                <a:lnTo>
                  <a:pt x="98" y="478"/>
                </a:lnTo>
                <a:lnTo>
                  <a:pt x="109" y="486"/>
                </a:lnTo>
                <a:lnTo>
                  <a:pt x="121" y="495"/>
                </a:lnTo>
                <a:lnTo>
                  <a:pt x="134" y="503"/>
                </a:lnTo>
                <a:lnTo>
                  <a:pt x="148" y="510"/>
                </a:lnTo>
                <a:lnTo>
                  <a:pt x="164" y="516"/>
                </a:lnTo>
                <a:lnTo>
                  <a:pt x="181" y="523"/>
                </a:lnTo>
                <a:lnTo>
                  <a:pt x="198" y="529"/>
                </a:lnTo>
                <a:lnTo>
                  <a:pt x="216" y="534"/>
                </a:lnTo>
                <a:lnTo>
                  <a:pt x="233" y="537"/>
                </a:lnTo>
                <a:lnTo>
                  <a:pt x="252" y="539"/>
                </a:lnTo>
                <a:lnTo>
                  <a:pt x="268" y="541"/>
                </a:lnTo>
                <a:lnTo>
                  <a:pt x="285" y="539"/>
                </a:lnTo>
                <a:lnTo>
                  <a:pt x="306" y="537"/>
                </a:lnTo>
                <a:lnTo>
                  <a:pt x="329" y="534"/>
                </a:lnTo>
                <a:lnTo>
                  <a:pt x="352" y="530"/>
                </a:lnTo>
                <a:lnTo>
                  <a:pt x="376" y="526"/>
                </a:lnTo>
                <a:lnTo>
                  <a:pt x="400" y="521"/>
                </a:lnTo>
                <a:lnTo>
                  <a:pt x="426" y="515"/>
                </a:lnTo>
                <a:lnTo>
                  <a:pt x="450" y="508"/>
                </a:lnTo>
                <a:lnTo>
                  <a:pt x="474" y="501"/>
                </a:lnTo>
                <a:lnTo>
                  <a:pt x="498" y="495"/>
                </a:lnTo>
                <a:lnTo>
                  <a:pt x="521" y="486"/>
                </a:lnTo>
                <a:lnTo>
                  <a:pt x="543" y="477"/>
                </a:lnTo>
                <a:lnTo>
                  <a:pt x="564" y="467"/>
                </a:lnTo>
                <a:lnTo>
                  <a:pt x="583" y="456"/>
                </a:lnTo>
                <a:lnTo>
                  <a:pt x="601" y="446"/>
                </a:lnTo>
                <a:lnTo>
                  <a:pt x="616" y="435"/>
                </a:lnTo>
                <a:lnTo>
                  <a:pt x="628" y="422"/>
                </a:lnTo>
                <a:lnTo>
                  <a:pt x="639" y="409"/>
                </a:lnTo>
                <a:lnTo>
                  <a:pt x="648" y="395"/>
                </a:lnTo>
                <a:lnTo>
                  <a:pt x="657" y="382"/>
                </a:lnTo>
                <a:lnTo>
                  <a:pt x="664" y="367"/>
                </a:lnTo>
                <a:lnTo>
                  <a:pt x="669" y="352"/>
                </a:lnTo>
                <a:lnTo>
                  <a:pt x="670" y="335"/>
                </a:lnTo>
                <a:lnTo>
                  <a:pt x="668" y="319"/>
                </a:lnTo>
                <a:lnTo>
                  <a:pt x="662" y="30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3690188" y="2340918"/>
            <a:ext cx="1763624" cy="461665"/>
            <a:chOff x="3651716" y="2340918"/>
            <a:chExt cx="1763624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3651716" y="2340918"/>
              <a:ext cx="176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Franklin Gothic Medium" pitchFamily="34" charset="0"/>
                </a:rPr>
                <a:t>THANK Y   U</a:t>
              </a:r>
              <a:endParaRPr lang="ko-KR" altLang="en-US" sz="24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pic>
          <p:nvPicPr>
            <p:cNvPr id="10" name="Picture 16" descr="C:\Users\의정부시청\Desktop\Starbuck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1087" y="2463309"/>
              <a:ext cx="215330" cy="21688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C4991-E7B7-426D-8A84-6BE49E78D9A2}" type="datetimeFigureOut">
              <a:rPr lang="ko-KR" altLang="en-US" smtClean="0"/>
              <a:pPr/>
              <a:t>2020-12-01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6443-69BE-41DA-85D1-56526225CE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617252" y="4897279"/>
            <a:ext cx="1909497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Copyright</a:t>
            </a:r>
            <a:r>
              <a:rPr lang="en-US" altLang="ko-KR" sz="1000" baseline="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ko-KR" altLang="en-US" sz="1000" baseline="0" dirty="0">
                <a:solidFill>
                  <a:schemeClr val="bg1"/>
                </a:solidFill>
                <a:latin typeface="Franklin Gothic Medium" pitchFamily="34" charset="0"/>
              </a:rPr>
              <a:t>ⓒ </a:t>
            </a:r>
            <a:r>
              <a:rPr lang="en-US" altLang="ko-KR" sz="1000" baseline="0" dirty="0" err="1">
                <a:solidFill>
                  <a:schemeClr val="bg1"/>
                </a:solidFill>
                <a:latin typeface="Franklin Gothic Medium" pitchFamily="34" charset="0"/>
              </a:rPr>
              <a:t>Taekoo</a:t>
            </a:r>
            <a:r>
              <a:rPr lang="en-US" altLang="ko-KR" sz="1000" baseline="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baseline="0" dirty="0" err="1">
                <a:solidFill>
                  <a:schemeClr val="bg1"/>
                </a:solidFill>
                <a:latin typeface="Franklin Gothic Medium" pitchFamily="34" charset="0"/>
              </a:rPr>
              <a:t>Heo</a:t>
            </a:r>
            <a:r>
              <a:rPr lang="en-US" altLang="ko-KR" sz="1000" baseline="0" dirty="0">
                <a:solidFill>
                  <a:schemeClr val="bg1"/>
                </a:solidFill>
                <a:latin typeface="Franklin Gothic Medium" pitchFamily="34" charset="0"/>
              </a:rPr>
              <a:t>, 2015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80578"/>
            <a:ext cx="5143500" cy="5143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00303" y="4227934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최성민</a:t>
            </a:r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채지윤  정하늘 여민주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0427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rgbClr val="482917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971600" y="72805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스타벅스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전체메뉴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flow chart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29118"/>
            <a:ext cx="7776864" cy="3858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9231" y="14804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ERD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1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0427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rgbClr val="482917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971600" y="728056"/>
            <a:ext cx="222991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스타벅스 마이 페이지</a:t>
            </a:r>
            <a:endParaRPr kumimoji="1" lang="en-US" altLang="ko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03" y="857238"/>
            <a:ext cx="5465149" cy="39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4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971600" y="728056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스타벅스 관리자 페이지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개발 목표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6" y="1197963"/>
            <a:ext cx="8125379" cy="367804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grpSp>
          <p:nvGrpSpPr>
            <p:cNvPr id="38" name="그룹 37"/>
            <p:cNvGrpSpPr/>
            <p:nvPr/>
          </p:nvGrpSpPr>
          <p:grpSpPr>
            <a:xfrm>
              <a:off x="107504" y="616901"/>
              <a:ext cx="721746" cy="1677191"/>
              <a:chOff x="107504" y="616901"/>
              <a:chExt cx="721746" cy="167719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2844" y="642924"/>
                <a:ext cx="547200" cy="214314"/>
              </a:xfrm>
              <a:prstGeom prst="rect">
                <a:avLst/>
              </a:prstGeom>
              <a:solidFill>
                <a:srgbClr val="4829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42843" y="928676"/>
                <a:ext cx="547719" cy="214314"/>
              </a:xfrm>
              <a:prstGeom prst="rect">
                <a:avLst/>
              </a:prstGeom>
              <a:solidFill>
                <a:srgbClr val="4829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42843" y="1214428"/>
                <a:ext cx="547719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42843" y="1785932"/>
                <a:ext cx="547719" cy="214314"/>
              </a:xfrm>
              <a:prstGeom prst="rect">
                <a:avLst/>
              </a:prstGeom>
              <a:solidFill>
                <a:srgbClr val="4829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42843" y="2071684"/>
                <a:ext cx="547719" cy="214314"/>
              </a:xfrm>
              <a:prstGeom prst="rect">
                <a:avLst/>
              </a:prstGeom>
              <a:solidFill>
                <a:srgbClr val="4829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3125" y="616901"/>
                <a:ext cx="4748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Franklin Gothic Medium" pitchFamily="34" charset="0"/>
                  </a:rPr>
                  <a:t>team</a:t>
                </a:r>
                <a:endParaRPr lang="ko-KR" altLang="en-US" sz="1000" dirty="0">
                  <a:solidFill>
                    <a:schemeClr val="bg1"/>
                  </a:solidFill>
                  <a:latin typeface="Franklin Gothic Medium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52700" y="906008"/>
                <a:ext cx="5629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Franklin Gothic Medium" pitchFamily="34" charset="0"/>
                  </a:rPr>
                  <a:t>outline</a:t>
                </a:r>
                <a:endParaRPr lang="ko-KR" altLang="en-US" sz="1000" dirty="0">
                  <a:solidFill>
                    <a:schemeClr val="bg1"/>
                  </a:solidFill>
                  <a:latin typeface="Franklin Gothic Medium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7504" y="1200427"/>
                <a:ext cx="7217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r>
                  <a:rPr lang="en-US" altLang="ko-KR" sz="900" dirty="0">
                    <a:solidFill>
                      <a:srgbClr val="482917"/>
                    </a:solidFill>
                    <a:latin typeface="Franklin Gothic Medium" pitchFamily="34" charset="0"/>
                  </a:rPr>
                  <a:t>flowchart</a:t>
                </a:r>
                <a:endParaRPr lang="ko-KR" altLang="en-US" sz="900" dirty="0">
                  <a:solidFill>
                    <a:srgbClr val="482917"/>
                  </a:solidFill>
                  <a:latin typeface="Franklin Gothic Medium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5232" y="1762406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Franklin Gothic Medium" pitchFamily="34" charset="0"/>
                  </a:rPr>
                  <a:t>TITLE</a:t>
                </a:r>
                <a:endParaRPr lang="ko-KR" altLang="en-US" sz="1000" dirty="0">
                  <a:solidFill>
                    <a:schemeClr val="bg1"/>
                  </a:solidFill>
                  <a:latin typeface="Franklin Gothic Medium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5232" y="2047871"/>
                <a:ext cx="4764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Franklin Gothic Medium" pitchFamily="34" charset="0"/>
                  </a:rPr>
                  <a:t>TITLE</a:t>
                </a:r>
                <a:endParaRPr lang="ko-KR" altLang="en-US" sz="1000" dirty="0">
                  <a:solidFill>
                    <a:schemeClr val="bg1"/>
                  </a:solidFill>
                  <a:latin typeface="Franklin Gothic Medium" pitchFamily="34" charset="0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24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6169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31012" y="76532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회원가입 및 로그인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3" y="1302242"/>
            <a:ext cx="8115354" cy="32641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7524328" y="765326"/>
            <a:ext cx="122037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매장 정보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89496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6169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31012" y="76532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상품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5292080" y="76532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주문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5" y="1073104"/>
            <a:ext cx="7952639" cy="38029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7923626" y="759127"/>
            <a:ext cx="87939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결제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80554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6169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31012" y="76532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관리자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28676"/>
            <a:ext cx="6239371" cy="38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504" y="616901"/>
            <a:ext cx="721746" cy="1677191"/>
            <a:chOff x="107504" y="616901"/>
            <a:chExt cx="721746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04" y="1206169"/>
              <a:ext cx="721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Franklin Gothic Medium" pitchFamily="34" charset="0"/>
                </a:rPr>
                <a:t>flowchart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9231" y="1480466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ERD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31012" y="76532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관리자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2" r="27936"/>
          <a:stretch/>
        </p:blipFill>
        <p:spPr>
          <a:xfrm>
            <a:off x="816178" y="1397000"/>
            <a:ext cx="5796289" cy="2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5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2283718"/>
            <a:ext cx="6120680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Franklin Gothic Medium" pitchFamily="34" charset="0"/>
              </a:rPr>
              <a:t>02. </a:t>
            </a:r>
            <a:r>
              <a:rPr lang="ko-KR" altLang="en-US" sz="3200" b="1" dirty="0">
                <a:solidFill>
                  <a:schemeClr val="bg1"/>
                </a:solidFill>
                <a:latin typeface="Franklin Gothic Medium" pitchFamily="34" charset="0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136210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223628" y="1995686"/>
            <a:ext cx="6696744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메인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 및 회원가입 페이지</a:t>
            </a:r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매장지도페이지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F6DEF-2D36-3144-86A9-B8E78824DDDD}"/>
              </a:ext>
            </a:extLst>
          </p:cNvPr>
          <p:cNvSpPr txBox="1"/>
          <p:nvPr/>
        </p:nvSpPr>
        <p:spPr>
          <a:xfrm>
            <a:off x="4106170" y="262401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최성민 </a:t>
            </a:r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R" altLang="en-US" sz="1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4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415049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  <a:latin typeface="+mj-lt"/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ko-KR" altLang="en-US" sz="2400" b="1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메인페이지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4938" y="627534"/>
            <a:ext cx="706214" cy="1673550"/>
            <a:chOff x="76036" y="620542"/>
            <a:chExt cx="706214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1050" y="620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rgbClr val="482917"/>
                  </a:solidFill>
                  <a:latin typeface="Franklin Gothic Medium" pitchFamily="34" charset="0"/>
                </a:rPr>
                <a:t>메인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36" y="906008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chemeClr val="bg1"/>
                  </a:solidFill>
                  <a:latin typeface="Franklin Gothic Medium" pitchFamily="34" charset="0"/>
                </a:rPr>
                <a:t>회원가입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8744" y="11914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로그인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43" y="147694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카카오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4623" y="1762119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chemeClr val="bg1"/>
                  </a:solidFill>
                  <a:latin typeface="Franklin Gothic Medium" pitchFamily="34" charset="0"/>
                </a:rPr>
                <a:t>매장찾기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5" y="1298352"/>
            <a:ext cx="3537664" cy="2476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792" y="1275606"/>
            <a:ext cx="2448272" cy="2803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438" y="1275606"/>
            <a:ext cx="1716835" cy="29875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56185" y="780925"/>
            <a:ext cx="222991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반응형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웹페이지로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40762"/>
          <a:stretch/>
        </p:blipFill>
        <p:spPr>
          <a:xfrm>
            <a:off x="821394" y="3775228"/>
            <a:ext cx="3534706" cy="10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9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1915503" y="3363838"/>
            <a:ext cx="201003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01. </a:t>
            </a:r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프로젝트 개요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220072" y="3363838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02. </a:t>
            </a:r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설계 및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8" y="2264140"/>
            <a:ext cx="1017529" cy="1063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71" y="2313816"/>
            <a:ext cx="1007951" cy="1023459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3128034" y="1131590"/>
            <a:ext cx="2592288" cy="584775"/>
          </a:xfrm>
          <a:prstGeom prst="rect">
            <a:avLst/>
          </a:prstGeom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Franklin Gothic Medium" pitchFamily="34" charset="0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415049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  <a:latin typeface="+mj-lt"/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</a:t>
            </a:r>
            <a:r>
              <a:rPr lang="ko-KR" altLang="en-US" sz="2400" b="1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메인페이지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5" y="1839237"/>
            <a:ext cx="3537664" cy="2476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792" y="1816491"/>
            <a:ext cx="2448272" cy="2803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438" y="1816491"/>
            <a:ext cx="1716835" cy="29875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56184" y="780925"/>
            <a:ext cx="360478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반응형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웹페이지로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구현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: </a:t>
            </a:r>
            <a:b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</a:b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화면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사이즈별로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CSS 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효과 적용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5" y="1362234"/>
            <a:ext cx="2995735" cy="354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023" y="619336"/>
            <a:ext cx="2394042" cy="3190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6792" y="963511"/>
            <a:ext cx="2359963" cy="3722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166" y="1362234"/>
            <a:ext cx="2291805" cy="354483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74938" y="627534"/>
            <a:ext cx="706214" cy="1673550"/>
            <a:chOff x="76036" y="620542"/>
            <a:chExt cx="706214" cy="1673550"/>
          </a:xfrm>
        </p:grpSpPr>
        <p:sp>
          <p:nvSpPr>
            <p:cNvPr id="40" name="직사각형 39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1050" y="620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rgbClr val="482917"/>
                  </a:solidFill>
                  <a:latin typeface="Franklin Gothic Medium" pitchFamily="34" charset="0"/>
                </a:rPr>
                <a:t>메인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036" y="906008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chemeClr val="bg1"/>
                  </a:solidFill>
                  <a:latin typeface="Franklin Gothic Medium" pitchFamily="34" charset="0"/>
                </a:rPr>
                <a:t>회원가입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8744" y="11914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로그인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2843" y="147694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카카오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4623" y="1762119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chemeClr val="bg1"/>
                  </a:solidFill>
                  <a:latin typeface="Franklin Gothic Medium" pitchFamily="34" charset="0"/>
                </a:rPr>
                <a:t>매장찾기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47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223628" y="1995686"/>
            <a:ext cx="6696744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마이 페이지</a:t>
            </a:r>
            <a:r>
              <a:rPr kumimoji="1" lang="en-US" altLang="ko-KR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</a:t>
            </a:r>
            <a:r>
              <a:rPr kumimoji="1" lang="en-US" altLang="ko-KR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24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담당페이지</a:t>
            </a:r>
            <a:r>
              <a:rPr kumimoji="1"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 </a:t>
            </a:r>
            <a:r>
              <a:rPr kumimoji="1"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F6DEF-2D36-3144-86A9-B8E78824DDDD}"/>
              </a:ext>
            </a:extLst>
          </p:cNvPr>
          <p:cNvSpPr txBox="1"/>
          <p:nvPr/>
        </p:nvSpPr>
        <p:spPr>
          <a:xfrm>
            <a:off x="4106171" y="262401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채지윤 </a:t>
            </a:r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R" altLang="en-US" sz="1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2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693" y="625513"/>
            <a:ext cx="791501" cy="1668579"/>
            <a:chOff x="20693" y="625513"/>
            <a:chExt cx="791501" cy="1668579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93" y="625513"/>
              <a:ext cx="7915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850" dirty="0">
                  <a:solidFill>
                    <a:srgbClr val="482917"/>
                  </a:solidFill>
                  <a:latin typeface="Franklin Gothic Medium" pitchFamily="34" charset="0"/>
                </a:rPr>
                <a:t>  </a:t>
              </a:r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my Index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447" y="899087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  <a:latin typeface="Franklin Gothic Medium" pitchFamily="34" charset="0"/>
                </a:rPr>
                <a:t>별히스토리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3839" y="1191474"/>
              <a:ext cx="599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>
                  <a:solidFill>
                    <a:schemeClr val="bg1"/>
                  </a:solidFill>
                  <a:latin typeface="Franklin Gothic Medium" pitchFamily="34" charset="0"/>
                </a:rPr>
                <a:t>My</a:t>
              </a:r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매장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9700A96-D2BA-4AD1-A360-E0557EC7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94" y="748623"/>
            <a:ext cx="4861791" cy="410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B9714-627B-4A92-A9E9-120BFD7B6676}"/>
              </a:ext>
            </a:extLst>
          </p:cNvPr>
          <p:cNvSpPr txBox="1"/>
          <p:nvPr/>
        </p:nvSpPr>
        <p:spPr>
          <a:xfrm>
            <a:off x="690044" y="434751"/>
            <a:ext cx="138416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myIndex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E83E7A-5161-4F71-A9AA-B19F43022309}"/>
              </a:ext>
            </a:extLst>
          </p:cNvPr>
          <p:cNvSpPr txBox="1"/>
          <p:nvPr/>
        </p:nvSpPr>
        <p:spPr>
          <a:xfrm>
            <a:off x="5763073" y="1717350"/>
            <a:ext cx="3068736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Franklin Gothic Medium" pitchFamily="34" charset="0"/>
              </a:rPr>
              <a:t>로그인 한 회원만 조회 가능</a:t>
            </a:r>
            <a:endParaRPr lang="en-US" altLang="ko-KR" sz="1600" dirty="0">
              <a:latin typeface="Franklin Gothic Medium" pitchFamily="34" charset="0"/>
            </a:endParaRPr>
          </a:p>
          <a:p>
            <a:endParaRPr lang="en-US" altLang="ko-KR" sz="1600" dirty="0">
              <a:latin typeface="Franklin Gothic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Franklin Gothic Medium" pitchFamily="34" charset="0"/>
              </a:rPr>
              <a:t>보유한 별 개수 및 레벨</a:t>
            </a:r>
            <a:r>
              <a:rPr lang="en-US" altLang="ko-KR" sz="1600" dirty="0">
                <a:latin typeface="Franklin Gothic Medium" pitchFamily="34" charset="0"/>
              </a:rPr>
              <a:t>,</a:t>
            </a:r>
          </a:p>
          <a:p>
            <a:r>
              <a:rPr lang="en-US" altLang="ko-KR" sz="1600" dirty="0">
                <a:latin typeface="Franklin Gothic Medium" pitchFamily="34" charset="0"/>
              </a:rPr>
              <a:t>      </a:t>
            </a:r>
            <a:r>
              <a:rPr lang="ko-KR" altLang="en-US" sz="1600" dirty="0">
                <a:latin typeface="Franklin Gothic Medium" pitchFamily="34" charset="0"/>
              </a:rPr>
              <a:t>보유 카드 및 잔액 확인</a:t>
            </a:r>
            <a:endParaRPr lang="en-US" altLang="ko-KR" sz="1600" dirty="0">
              <a:latin typeface="Franklin Gothic Medium" pitchFamily="34" charset="0"/>
            </a:endParaRPr>
          </a:p>
          <a:p>
            <a:endParaRPr lang="en-US" altLang="ko-KR" sz="1600" dirty="0">
              <a:latin typeface="Franklin Gothic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Franklin Gothic Medium" pitchFamily="34" charset="0"/>
              </a:rPr>
              <a:t>닉네임은 선택옵션으로 닉네임이 없을 경우 </a:t>
            </a:r>
            <a:r>
              <a:rPr lang="en-US" altLang="ko-KR" sz="1600" dirty="0">
                <a:latin typeface="Franklin Gothic Medium" pitchFamily="34" charset="0"/>
              </a:rPr>
              <a:t>id</a:t>
            </a:r>
            <a:r>
              <a:rPr lang="ko-KR" altLang="en-US" sz="1600" dirty="0">
                <a:latin typeface="Franklin Gothic Medium" pitchFamily="34" charset="0"/>
              </a:rPr>
              <a:t>로 출력됨</a:t>
            </a:r>
            <a:r>
              <a:rPr lang="en-US" altLang="ko-KR" sz="1600" dirty="0">
                <a:latin typeface="Franklin Gothic Medium" pitchFamily="34" charset="0"/>
              </a:rPr>
              <a:t>.</a:t>
            </a:r>
          </a:p>
          <a:p>
            <a:endParaRPr lang="en-US" altLang="ko-KR" sz="1600" dirty="0">
              <a:latin typeface="Franklin Gothic Medium" pitchFamily="34" charset="0"/>
            </a:endParaRPr>
          </a:p>
          <a:p>
            <a:endParaRPr lang="ko-KR" altLang="en-US" dirty="0">
              <a:latin typeface="Franklin Gothic Medium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96313-87B7-4C39-B916-72B79EBA3072}"/>
              </a:ext>
            </a:extLst>
          </p:cNvPr>
          <p:cNvSpPr txBox="1"/>
          <p:nvPr/>
        </p:nvSpPr>
        <p:spPr>
          <a:xfrm>
            <a:off x="42887" y="148341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900" dirty="0" err="1">
                <a:solidFill>
                  <a:schemeClr val="bg1"/>
                </a:solidFill>
                <a:latin typeface="Franklin Gothic Medium" pitchFamily="34" charset="0"/>
              </a:rPr>
              <a:t>고객의소리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030D7F-1BEE-4EA2-AE82-4186B082C37E}"/>
              </a:ext>
            </a:extLst>
          </p:cNvPr>
          <p:cNvSpPr txBox="1"/>
          <p:nvPr/>
        </p:nvSpPr>
        <p:spPr>
          <a:xfrm>
            <a:off x="81256" y="177078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개인정보</a:t>
            </a:r>
          </a:p>
        </p:txBody>
      </p:sp>
    </p:spTree>
    <p:extLst>
      <p:ext uri="{BB962C8B-B14F-4D97-AF65-F5344CB8AC3E}">
        <p14:creationId xmlns:p14="http://schemas.microsoft.com/office/powerpoint/2010/main" val="77343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693" y="625513"/>
            <a:ext cx="791501" cy="1668579"/>
            <a:chOff x="20693" y="625513"/>
            <a:chExt cx="791501" cy="1668579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23925" y="90572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93" y="625513"/>
              <a:ext cx="7915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850" dirty="0">
                  <a:solidFill>
                    <a:srgbClr val="482917"/>
                  </a:solidFill>
                  <a:latin typeface="Franklin Gothic Medium" pitchFamily="34" charset="0"/>
                </a:rPr>
                <a:t>  </a:t>
              </a:r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my Index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267" y="881051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  <a:latin typeface="Franklin Gothic Medium" pitchFamily="34" charset="0"/>
                </a:rPr>
                <a:t>별히스토리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081BCD-B57F-4059-BAE1-C52BC5622B70}"/>
              </a:ext>
            </a:extLst>
          </p:cNvPr>
          <p:cNvSpPr txBox="1"/>
          <p:nvPr/>
        </p:nvSpPr>
        <p:spPr>
          <a:xfrm>
            <a:off x="7092280" y="300702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>
                <a:latin typeface="Franklin Gothic Medium" pitchFamily="34" charset="0"/>
              </a:rPr>
              <a:t>Grade </a:t>
            </a:r>
            <a:r>
              <a:rPr lang="ko-KR" altLang="en-US" sz="1400" dirty="0">
                <a:latin typeface="Franklin Gothic Medium" pitchFamily="34" charset="0"/>
              </a:rPr>
              <a:t>번호를 받아 해당 레벨명으로 출력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8151C00-E6D3-47FF-86EF-6A43DDE7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4" y="1418317"/>
            <a:ext cx="4968485" cy="15053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FE9C9B-335A-4B67-A847-22CC2F0D607C}"/>
              </a:ext>
            </a:extLst>
          </p:cNvPr>
          <p:cNvSpPr txBox="1"/>
          <p:nvPr/>
        </p:nvSpPr>
        <p:spPr>
          <a:xfrm>
            <a:off x="882534" y="88120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Franklin Gothic Medium" pitchFamily="34" charset="0"/>
              </a:rPr>
              <a:t>SQL </a:t>
            </a:r>
            <a:r>
              <a:rPr lang="ko-KR" altLang="en-US" sz="1400" dirty="0">
                <a:latin typeface="Franklin Gothic Medium" pitchFamily="34" charset="0"/>
              </a:rPr>
              <a:t>조인 및 조건을 통해  </a:t>
            </a:r>
            <a:r>
              <a:rPr lang="en-US" altLang="ko-KR" sz="1400" dirty="0">
                <a:latin typeface="Franklin Gothic Medium" pitchFamily="34" charset="0"/>
              </a:rPr>
              <a:t>3</a:t>
            </a:r>
            <a:r>
              <a:rPr lang="ko-KR" altLang="en-US" sz="1400" dirty="0">
                <a:latin typeface="Franklin Gothic Medium" pitchFamily="34" charset="0"/>
              </a:rPr>
              <a:t>개의 테이블에서</a:t>
            </a:r>
            <a:r>
              <a:rPr lang="en-US" altLang="ko-KR" sz="1400" dirty="0">
                <a:latin typeface="Franklin Gothic Medium" pitchFamily="34" charset="0"/>
              </a:rPr>
              <a:t> </a:t>
            </a:r>
            <a:r>
              <a:rPr lang="ko-KR" altLang="en-US" sz="1400" dirty="0">
                <a:latin typeface="Franklin Gothic Medium" pitchFamily="34" charset="0"/>
              </a:rPr>
              <a:t>필요한 컬럼의 값만 가져올 수 있게 함</a:t>
            </a:r>
            <a:r>
              <a:rPr lang="en-US" altLang="ko-KR" sz="1400" dirty="0">
                <a:latin typeface="Franklin Gothic Medium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BBF6D-5D5E-45C8-A6EF-1D768C69B154}"/>
              </a:ext>
            </a:extLst>
          </p:cNvPr>
          <p:cNvSpPr txBox="1"/>
          <p:nvPr/>
        </p:nvSpPr>
        <p:spPr>
          <a:xfrm>
            <a:off x="812194" y="48198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latin typeface="Franklin Gothic Medium" pitchFamily="34" charset="0"/>
              </a:rPr>
              <a:t>구현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06A94AB-A99A-4F7A-9183-CDF08CA6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077185"/>
            <a:ext cx="2808312" cy="278223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A311C31-04FF-4A16-B14F-B2E7C67D7DC7}"/>
              </a:ext>
            </a:extLst>
          </p:cNvPr>
          <p:cNvSpPr txBox="1"/>
          <p:nvPr/>
        </p:nvSpPr>
        <p:spPr>
          <a:xfrm>
            <a:off x="133516" y="118656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511196-90FF-4D32-9E51-1F3825C6054D}"/>
              </a:ext>
            </a:extLst>
          </p:cNvPr>
          <p:cNvSpPr txBox="1"/>
          <p:nvPr/>
        </p:nvSpPr>
        <p:spPr>
          <a:xfrm>
            <a:off x="42887" y="148341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900" dirty="0" err="1">
                <a:solidFill>
                  <a:schemeClr val="bg1"/>
                </a:solidFill>
                <a:latin typeface="Franklin Gothic Medium" pitchFamily="34" charset="0"/>
              </a:rPr>
              <a:t>고객의소리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D1087-17EE-44EA-A458-D67B6BB24B70}"/>
              </a:ext>
            </a:extLst>
          </p:cNvPr>
          <p:cNvSpPr txBox="1"/>
          <p:nvPr/>
        </p:nvSpPr>
        <p:spPr>
          <a:xfrm>
            <a:off x="81256" y="177078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개인정보</a:t>
            </a:r>
          </a:p>
        </p:txBody>
      </p:sp>
    </p:spTree>
    <p:extLst>
      <p:ext uri="{BB962C8B-B14F-4D97-AF65-F5344CB8AC3E}">
        <p14:creationId xmlns:p14="http://schemas.microsoft.com/office/powerpoint/2010/main" val="115129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4447" y="620542"/>
            <a:ext cx="823647" cy="1673550"/>
            <a:chOff x="54447" y="620542"/>
            <a:chExt cx="823647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256" y="62054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My</a:t>
              </a:r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Index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47" y="896769"/>
              <a:ext cx="8236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rgbClr val="482917"/>
                  </a:solidFill>
                  <a:latin typeface="Franklin Gothic Medium" pitchFamily="34" charset="0"/>
                </a:rPr>
                <a:t>별히스토리</a:t>
              </a:r>
              <a:endParaRPr lang="ko-KR" altLang="en-US" sz="9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9E79C1-A636-415D-AB0B-41ABE42F4A86}"/>
              </a:ext>
            </a:extLst>
          </p:cNvPr>
          <p:cNvSpPr txBox="1"/>
          <p:nvPr/>
        </p:nvSpPr>
        <p:spPr>
          <a:xfrm>
            <a:off x="1187624" y="789047"/>
            <a:ext cx="6209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Franklin Gothic Medium" pitchFamily="34" charset="0"/>
              </a:rPr>
              <a:t>주문 결제 시 금액에 따라 충전된 별의 개수를 조회하는 페이지</a:t>
            </a:r>
            <a:endParaRPr lang="en-US" altLang="ko-KR" sz="1600" dirty="0">
              <a:latin typeface="Franklin Gothic Medium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DF63B2-2430-4A44-AC61-B470738F6AD2}"/>
              </a:ext>
            </a:extLst>
          </p:cNvPr>
          <p:cNvSpPr txBox="1"/>
          <p:nvPr/>
        </p:nvSpPr>
        <p:spPr>
          <a:xfrm>
            <a:off x="690044" y="434751"/>
            <a:ext cx="188077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myStarHistory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0B4D74-B605-4D0D-AFEE-F96522B4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80" y="1507802"/>
            <a:ext cx="6804248" cy="3423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BC00B9-894F-4132-B374-1BE1C35BE37F}"/>
              </a:ext>
            </a:extLst>
          </p:cNvPr>
          <p:cNvSpPr txBox="1"/>
          <p:nvPr/>
        </p:nvSpPr>
        <p:spPr>
          <a:xfrm>
            <a:off x="2051720" y="1199941"/>
            <a:ext cx="7666904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pitchFamily="34" charset="0"/>
              </a:rPr>
              <a:t>구현단계는 프론트 및 데이터 조회까지 완료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pitchFamily="34" charset="0"/>
              </a:rPr>
              <a:t>추후 검색 기능 추가 예정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A4403-8A4C-4135-8136-980B44CB54B6}"/>
              </a:ext>
            </a:extLst>
          </p:cNvPr>
          <p:cNvSpPr txBox="1"/>
          <p:nvPr/>
        </p:nvSpPr>
        <p:spPr>
          <a:xfrm>
            <a:off x="123839" y="1191474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B545E-83D3-4C18-A5A1-48660820FA5B}"/>
              </a:ext>
            </a:extLst>
          </p:cNvPr>
          <p:cNvSpPr txBox="1"/>
          <p:nvPr/>
        </p:nvSpPr>
        <p:spPr>
          <a:xfrm>
            <a:off x="42887" y="148341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900" dirty="0" err="1">
                <a:solidFill>
                  <a:schemeClr val="bg1"/>
                </a:solidFill>
                <a:latin typeface="Franklin Gothic Medium" pitchFamily="34" charset="0"/>
              </a:rPr>
              <a:t>고객의소리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E59CD-68B6-453D-8826-2F962599B616}"/>
              </a:ext>
            </a:extLst>
          </p:cNvPr>
          <p:cNvSpPr txBox="1"/>
          <p:nvPr/>
        </p:nvSpPr>
        <p:spPr>
          <a:xfrm>
            <a:off x="81256" y="177078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개인정보</a:t>
            </a:r>
          </a:p>
        </p:txBody>
      </p:sp>
    </p:spTree>
    <p:extLst>
      <p:ext uri="{BB962C8B-B14F-4D97-AF65-F5344CB8AC3E}">
        <p14:creationId xmlns:p14="http://schemas.microsoft.com/office/powerpoint/2010/main" val="329202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A5522-E074-4DDB-8385-2D4E9F37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040" y="2787774"/>
            <a:ext cx="4036300" cy="1695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B2756C-0831-4DCA-9F5A-9A214A6F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16" y="527633"/>
            <a:ext cx="4650868" cy="23321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2887" y="620542"/>
            <a:ext cx="835207" cy="1673550"/>
            <a:chOff x="42887" y="620542"/>
            <a:chExt cx="835207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256" y="62054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My</a:t>
              </a:r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Index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447" y="896769"/>
              <a:ext cx="8236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rgbClr val="482917"/>
                  </a:solidFill>
                  <a:latin typeface="Franklin Gothic Medium" pitchFamily="34" charset="0"/>
                </a:rPr>
                <a:t>별히스토리</a:t>
              </a:r>
              <a:endParaRPr lang="ko-KR" altLang="en-US" sz="9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887" y="1483419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  <a:latin typeface="Franklin Gothic Medium" pitchFamily="34" charset="0"/>
                </a:rPr>
                <a:t>고객의소리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256" y="177078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개인정보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B2F60A3-4426-45E9-8A81-914230A5C991}"/>
              </a:ext>
            </a:extLst>
          </p:cNvPr>
          <p:cNvSpPr txBox="1"/>
          <p:nvPr/>
        </p:nvSpPr>
        <p:spPr>
          <a:xfrm>
            <a:off x="982142" y="862464"/>
            <a:ext cx="352839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Franklin Gothic Medium" pitchFamily="34" charset="0"/>
              </a:rPr>
              <a:t>별 적립은 음료</a:t>
            </a:r>
            <a:r>
              <a:rPr lang="en-US" altLang="ko-KR" sz="1400" dirty="0">
                <a:latin typeface="Franklin Gothic Medium" pitchFamily="34" charset="0"/>
              </a:rPr>
              <a:t>,</a:t>
            </a:r>
            <a:r>
              <a:rPr lang="ko-KR" altLang="en-US" sz="1400" dirty="0" err="1">
                <a:latin typeface="Franklin Gothic Medium" pitchFamily="34" charset="0"/>
              </a:rPr>
              <a:t>푸드</a:t>
            </a:r>
            <a:r>
              <a:rPr lang="en-US" altLang="ko-KR" sz="1400" dirty="0">
                <a:latin typeface="Franklin Gothic Medium" pitchFamily="34" charset="0"/>
              </a:rPr>
              <a:t>,</a:t>
            </a:r>
            <a:r>
              <a:rPr lang="ko-KR" altLang="en-US" sz="1400" dirty="0">
                <a:latin typeface="Franklin Gothic Medium" pitchFamily="34" charset="0"/>
              </a:rPr>
              <a:t>상품 </a:t>
            </a:r>
            <a:r>
              <a:rPr lang="ko-KR" altLang="en-US" sz="1400" dirty="0" err="1">
                <a:latin typeface="Franklin Gothic Medium" pitchFamily="34" charset="0"/>
              </a:rPr>
              <a:t>구매시</a:t>
            </a:r>
            <a:r>
              <a:rPr lang="ko-KR" altLang="en-US" sz="1400" dirty="0">
                <a:latin typeface="Franklin Gothic Medium" pitchFamily="34" charset="0"/>
              </a:rPr>
              <a:t> 금액에 따라 차등 적립</a:t>
            </a:r>
            <a:endParaRPr lang="en-US" altLang="ko-KR" sz="1400" dirty="0">
              <a:latin typeface="Franklin Gothic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Franklin Gothic Medium" pitchFamily="34" charset="0"/>
              </a:rPr>
              <a:t>유효기간은 </a:t>
            </a:r>
            <a:r>
              <a:rPr lang="en-US" altLang="ko-KR" sz="1400" dirty="0">
                <a:latin typeface="Franklin Gothic Medium" pitchFamily="34" charset="0"/>
              </a:rPr>
              <a:t>1</a:t>
            </a:r>
            <a:r>
              <a:rPr lang="ko-KR" altLang="en-US" sz="1400" dirty="0">
                <a:latin typeface="Franklin Gothic Medium" pitchFamily="34" charset="0"/>
              </a:rPr>
              <a:t>년</a:t>
            </a:r>
            <a:endParaRPr lang="en-US" altLang="ko-KR" sz="1400" dirty="0">
              <a:latin typeface="Franklin Gothic Medium" pitchFamily="34" charset="0"/>
            </a:endParaRPr>
          </a:p>
          <a:p>
            <a:endParaRPr lang="en-US" altLang="ko-KR" sz="1400" dirty="0">
              <a:latin typeface="Franklin Gothic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Franklin Gothic Medium" pitchFamily="34" charset="0"/>
              </a:rPr>
              <a:t>적립 절차 </a:t>
            </a:r>
            <a:r>
              <a:rPr lang="en-US" altLang="ko-KR" sz="1400" dirty="0">
                <a:latin typeface="Franklin Gothic Medium" pitchFamily="34" charset="0"/>
              </a:rPr>
              <a:t>:</a:t>
            </a:r>
          </a:p>
          <a:p>
            <a:r>
              <a:rPr lang="ko-KR" altLang="en-US" sz="1400" dirty="0">
                <a:latin typeface="Franklin Gothic Medium" pitchFamily="34" charset="0"/>
              </a:rPr>
              <a:t>결제가 완료된 후 결제 </a:t>
            </a:r>
            <a:r>
              <a:rPr lang="ko-KR" altLang="en-US" sz="1400" dirty="0" err="1">
                <a:latin typeface="Franklin Gothic Medium" pitchFamily="34" charset="0"/>
              </a:rPr>
              <a:t>성공시</a:t>
            </a:r>
            <a:r>
              <a:rPr lang="ko-KR" altLang="en-US" sz="1400" dirty="0">
                <a:latin typeface="Franklin Gothic Medium" pitchFamily="34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setStarCard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실행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-&gt;1.Order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테이블에서 구매 정보 </a:t>
            </a:r>
            <a:r>
              <a:rPr lang="ko-KR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받아옴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-&gt;2.Store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테이블에서 구매 매장 코드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이름 받아서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memberStore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(my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매장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업데이트 </a:t>
            </a:r>
            <a:r>
              <a:rPr lang="ko-KR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해줌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(=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구매한 매장이 나의 매장으로 등록되는 것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-&gt;3.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금액에 따른 차등 별 적립 처리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만원 이상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만원 미만은 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적립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만원 이상은 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적립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-&gt;4.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별 유효기간 구매날짜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+1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년 처리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문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latin typeface="Franklin Gothic Medium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2345F-A4F5-420C-AE6E-91B7362E3895}"/>
              </a:ext>
            </a:extLst>
          </p:cNvPr>
          <p:cNvSpPr txBox="1"/>
          <p:nvPr/>
        </p:nvSpPr>
        <p:spPr>
          <a:xfrm>
            <a:off x="812194" y="48198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latin typeface="Franklin Gothic Medium" pitchFamily="34" charset="0"/>
              </a:rPr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8DF900-1F19-4FB8-A136-623F812BE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79" y="4483654"/>
            <a:ext cx="3505837" cy="49270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7B862A-4FB9-42AF-9525-7DA6A8CCFC84}"/>
              </a:ext>
            </a:extLst>
          </p:cNvPr>
          <p:cNvCxnSpPr>
            <a:endCxn id="7" idx="1"/>
          </p:cNvCxnSpPr>
          <p:nvPr/>
        </p:nvCxnSpPr>
        <p:spPr>
          <a:xfrm>
            <a:off x="4245798" y="4483654"/>
            <a:ext cx="813881" cy="24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17FF9CE-06AF-4BA3-9978-6B376871B21E}"/>
              </a:ext>
            </a:extLst>
          </p:cNvPr>
          <p:cNvSpPr txBox="1"/>
          <p:nvPr/>
        </p:nvSpPr>
        <p:spPr>
          <a:xfrm>
            <a:off x="123839" y="1191474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</p:spTree>
    <p:extLst>
      <p:ext uri="{BB962C8B-B14F-4D97-AF65-F5344CB8AC3E}">
        <p14:creationId xmlns:p14="http://schemas.microsoft.com/office/powerpoint/2010/main" val="424532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C998A-6B58-4757-A5F7-4A7DA319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03" y="1025968"/>
            <a:ext cx="5999517" cy="377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1442" y="642924"/>
            <a:ext cx="736839" cy="1651168"/>
            <a:chOff x="61442" y="642924"/>
            <a:chExt cx="736839" cy="1651168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94" y="919723"/>
              <a:ext cx="729687" cy="22313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850" b="1" dirty="0" err="1">
                  <a:solidFill>
                    <a:schemeClr val="bg1"/>
                  </a:solidFill>
                  <a:latin typeface="Franklin Gothic Medium" pitchFamily="34" charset="0"/>
                </a:rPr>
                <a:t>별히스토리</a:t>
              </a:r>
              <a:endParaRPr lang="ko-KR" altLang="en-US" sz="85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7485" y="1185142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>
                  <a:solidFill>
                    <a:srgbClr val="482917"/>
                  </a:solidFill>
                  <a:latin typeface="Franklin Gothic Medium" pitchFamily="34" charset="0"/>
                </a:rPr>
                <a:t>My </a:t>
              </a:r>
              <a:r>
                <a:rPr lang="ko-KR" altLang="en-US" sz="1000" dirty="0">
                  <a:solidFill>
                    <a:srgbClr val="482917"/>
                  </a:solidFill>
                  <a:latin typeface="Franklin Gothic Medium" pitchFamily="34" charset="0"/>
                </a:rPr>
                <a:t>매장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442" y="1508651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800" dirty="0" err="1">
                  <a:solidFill>
                    <a:schemeClr val="bg1"/>
                  </a:solidFill>
                  <a:latin typeface="Franklin Gothic Medium" pitchFamily="34" charset="0"/>
                </a:rPr>
                <a:t>고객의소리</a:t>
              </a:r>
              <a:endParaRPr lang="ko-KR" altLang="en-US" sz="8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2186" y="1773461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Franklin Gothic Medium" pitchFamily="34" charset="0"/>
                </a:rPr>
                <a:t>개인정보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93655C-74A3-4076-8960-7961845AD4C6}"/>
              </a:ext>
            </a:extLst>
          </p:cNvPr>
          <p:cNvSpPr txBox="1"/>
          <p:nvPr/>
        </p:nvSpPr>
        <p:spPr>
          <a:xfrm>
            <a:off x="98250" y="636184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Index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B2F38-30E0-4BA1-975D-0E7B7A0A98BB}"/>
              </a:ext>
            </a:extLst>
          </p:cNvPr>
          <p:cNvSpPr txBox="1"/>
          <p:nvPr/>
        </p:nvSpPr>
        <p:spPr>
          <a:xfrm>
            <a:off x="1379863" y="687961"/>
            <a:ext cx="4390946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600" dirty="0">
                <a:latin typeface="Franklin Gothic Medium" pitchFamily="34" charset="0"/>
              </a:rPr>
              <a:t>결제 시 선택한 구매매장이 나만의 매장에 등록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31E1E6-09ED-4F93-90DC-D2D716ADBA00}"/>
              </a:ext>
            </a:extLst>
          </p:cNvPr>
          <p:cNvSpPr/>
          <p:nvPr/>
        </p:nvSpPr>
        <p:spPr>
          <a:xfrm>
            <a:off x="1452803" y="4455540"/>
            <a:ext cx="382893" cy="1843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D5EE28-6B5F-4D9E-8AC2-B775741813A8}"/>
              </a:ext>
            </a:extLst>
          </p:cNvPr>
          <p:cNvSpPr/>
          <p:nvPr/>
        </p:nvSpPr>
        <p:spPr>
          <a:xfrm>
            <a:off x="1835696" y="4475627"/>
            <a:ext cx="323420" cy="1642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63EFE-71DA-4ECE-B33E-32C66847D0A0}"/>
              </a:ext>
            </a:extLst>
          </p:cNvPr>
          <p:cNvSpPr txBox="1"/>
          <p:nvPr/>
        </p:nvSpPr>
        <p:spPr>
          <a:xfrm>
            <a:off x="690044" y="434751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myStore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00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6534" y="642924"/>
            <a:ext cx="761747" cy="1651168"/>
            <a:chOff x="36534" y="642924"/>
            <a:chExt cx="761747" cy="1651168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3515" y="1176375"/>
              <a:ext cx="599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My</a:t>
              </a:r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매장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534" y="1483662"/>
              <a:ext cx="7617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rgbClr val="482917"/>
                  </a:solidFill>
                  <a:latin typeface="Franklin Gothic Medium" pitchFamily="34" charset="0"/>
                </a:rPr>
                <a:t>고객의소리</a:t>
              </a:r>
              <a:endParaRPr lang="ko-KR" altLang="en-US" sz="9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630" y="177783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chemeClr val="bg1"/>
                  </a:solidFill>
                  <a:latin typeface="Franklin Gothic Medium" pitchFamily="34" charset="0"/>
                </a:rPr>
                <a:t>개인정보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D52321-917E-4B56-956D-05BFBC2C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68" y="492652"/>
            <a:ext cx="3816424" cy="4392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157A7-D918-476F-9761-6E2E9C67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27" y="636184"/>
            <a:ext cx="2567929" cy="192367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01EA22-1490-4CC9-B866-2C2E492A1195}"/>
              </a:ext>
            </a:extLst>
          </p:cNvPr>
          <p:cNvSpPr/>
          <p:nvPr/>
        </p:nvSpPr>
        <p:spPr>
          <a:xfrm>
            <a:off x="2843808" y="2580883"/>
            <a:ext cx="288032" cy="21602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5418AF-30D4-4E82-984A-68FF29DB7860}"/>
              </a:ext>
            </a:extLst>
          </p:cNvPr>
          <p:cNvCxnSpPr/>
          <p:nvPr/>
        </p:nvCxnSpPr>
        <p:spPr>
          <a:xfrm flipV="1">
            <a:off x="3257974" y="1703782"/>
            <a:ext cx="2592288" cy="92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9EE933-400D-4EDE-98BF-F2D5E9CD5F4D}"/>
              </a:ext>
            </a:extLst>
          </p:cNvPr>
          <p:cNvSpPr txBox="1"/>
          <p:nvPr/>
        </p:nvSpPr>
        <p:spPr>
          <a:xfrm>
            <a:off x="5515916" y="2688896"/>
            <a:ext cx="330815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 err="1">
                <a:latin typeface="Franklin Gothic Medium" pitchFamily="34" charset="0"/>
              </a:rPr>
              <a:t>등록시</a:t>
            </a:r>
            <a:r>
              <a:rPr lang="ko-KR" altLang="en-US" sz="1200" dirty="0">
                <a:latin typeface="Franklin Gothic Medium" pitchFamily="34" charset="0"/>
              </a:rPr>
              <a:t> </a:t>
            </a:r>
            <a:r>
              <a:rPr lang="en-US" altLang="ko-KR" sz="1200" dirty="0">
                <a:latin typeface="Franklin Gothic Medium" pitchFamily="34" charset="0"/>
              </a:rPr>
              <a:t>DB</a:t>
            </a:r>
            <a:r>
              <a:rPr lang="ko-KR" altLang="en-US" sz="1200" dirty="0">
                <a:latin typeface="Franklin Gothic Medium" pitchFamily="34" charset="0"/>
              </a:rPr>
              <a:t>에 저장되고</a:t>
            </a:r>
            <a:r>
              <a:rPr lang="en-US" altLang="ko-KR" sz="1200" dirty="0">
                <a:latin typeface="Franklin Gothic Medium" pitchFamily="34" charset="0"/>
              </a:rPr>
              <a:t>, Admin</a:t>
            </a:r>
            <a:r>
              <a:rPr lang="ko-KR" altLang="en-US" sz="1200" dirty="0">
                <a:latin typeface="Franklin Gothic Medium" pitchFamily="34" charset="0"/>
              </a:rPr>
              <a:t>페이지에서 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C55DEB-653C-43B4-9708-AD7D4269C954}"/>
              </a:ext>
            </a:extLst>
          </p:cNvPr>
          <p:cNvSpPr txBox="1"/>
          <p:nvPr/>
        </p:nvSpPr>
        <p:spPr>
          <a:xfrm>
            <a:off x="98250" y="636184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Index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F50DF8-F351-4674-A4AE-4BF805B84871}"/>
              </a:ext>
            </a:extLst>
          </p:cNvPr>
          <p:cNvSpPr txBox="1"/>
          <p:nvPr/>
        </p:nvSpPr>
        <p:spPr>
          <a:xfrm>
            <a:off x="68594" y="919723"/>
            <a:ext cx="729687" cy="2231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850" b="1" dirty="0" err="1">
                <a:solidFill>
                  <a:schemeClr val="bg1"/>
                </a:solidFill>
                <a:latin typeface="Franklin Gothic Medium" pitchFamily="34" charset="0"/>
              </a:rPr>
              <a:t>별히스토리</a:t>
            </a:r>
            <a:endParaRPr lang="ko-KR" altLang="en-US" sz="85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7006A0-4A5B-491A-B819-8AEBA51FFEA5}"/>
              </a:ext>
            </a:extLst>
          </p:cNvPr>
          <p:cNvSpPr txBox="1"/>
          <p:nvPr/>
        </p:nvSpPr>
        <p:spPr>
          <a:xfrm>
            <a:off x="812194" y="48198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latin typeface="Franklin Gothic Medium" pitchFamily="34" charset="0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04257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4772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My Starbucks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600" y="642924"/>
            <a:ext cx="761747" cy="1651168"/>
            <a:chOff x="35600" y="642924"/>
            <a:chExt cx="761747" cy="1651168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600" y="1483662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900" dirty="0" err="1">
                  <a:solidFill>
                    <a:schemeClr val="bg1"/>
                  </a:solidFill>
                  <a:latin typeface="Franklin Gothic Medium" pitchFamily="34" charset="0"/>
                </a:rPr>
                <a:t>고객의소리</a:t>
              </a:r>
              <a:endParaRPr lang="ko-KR" altLang="en-US" sz="9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4624" y="177758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>
                  <a:solidFill>
                    <a:srgbClr val="482917"/>
                  </a:solidFill>
                  <a:latin typeface="Franklin Gothic Medium" pitchFamily="34" charset="0"/>
                </a:rPr>
                <a:t>개인정보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07CBAE7-C08F-4796-A6BA-372FF92A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36236"/>
            <a:ext cx="2291729" cy="3939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E41F9-0C02-49AC-B244-861E40E89BCB}"/>
              </a:ext>
            </a:extLst>
          </p:cNvPr>
          <p:cNvSpPr txBox="1"/>
          <p:nvPr/>
        </p:nvSpPr>
        <p:spPr>
          <a:xfrm>
            <a:off x="1435196" y="735540"/>
            <a:ext cx="135005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개인정보 수정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AF4292-C92B-4E7E-B397-9780472B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14" y="936236"/>
            <a:ext cx="2664295" cy="3925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C539A9-7037-4EED-A705-FF41FE15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52" y="928676"/>
            <a:ext cx="2664295" cy="3842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149D1E-75FB-43BC-AB2B-676706DCB960}"/>
              </a:ext>
            </a:extLst>
          </p:cNvPr>
          <p:cNvSpPr txBox="1"/>
          <p:nvPr/>
        </p:nvSpPr>
        <p:spPr>
          <a:xfrm>
            <a:off x="133515" y="1176375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D1CABB-450B-4FAD-9721-5F32EDCC928B}"/>
              </a:ext>
            </a:extLst>
          </p:cNvPr>
          <p:cNvSpPr txBox="1"/>
          <p:nvPr/>
        </p:nvSpPr>
        <p:spPr>
          <a:xfrm>
            <a:off x="68594" y="919723"/>
            <a:ext cx="729687" cy="2231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850" b="1" dirty="0" err="1">
                <a:solidFill>
                  <a:schemeClr val="bg1"/>
                </a:solidFill>
                <a:latin typeface="Franklin Gothic Medium" pitchFamily="34" charset="0"/>
              </a:rPr>
              <a:t>별히스토리</a:t>
            </a:r>
            <a:endParaRPr lang="ko-KR" altLang="en-US" sz="85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BD32A5-31B0-4D07-AC9B-330C4AEBC853}"/>
              </a:ext>
            </a:extLst>
          </p:cNvPr>
          <p:cNvSpPr txBox="1"/>
          <p:nvPr/>
        </p:nvSpPr>
        <p:spPr>
          <a:xfrm>
            <a:off x="98250" y="636184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Index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CC6558-83C8-461B-B923-169CE9E52943}"/>
              </a:ext>
            </a:extLst>
          </p:cNvPr>
          <p:cNvSpPr txBox="1"/>
          <p:nvPr/>
        </p:nvSpPr>
        <p:spPr>
          <a:xfrm>
            <a:off x="690044" y="434751"/>
            <a:ext cx="143686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updateMyInfo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B7175-DBDF-42BE-8423-31E143CB7DD7}"/>
              </a:ext>
            </a:extLst>
          </p:cNvPr>
          <p:cNvSpPr txBox="1"/>
          <p:nvPr/>
        </p:nvSpPr>
        <p:spPr>
          <a:xfrm>
            <a:off x="3635896" y="425861"/>
            <a:ext cx="118404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modifyPw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6DB60F-61C2-46A2-972B-B5AEC38DC383}"/>
              </a:ext>
            </a:extLst>
          </p:cNvPr>
          <p:cNvSpPr txBox="1"/>
          <p:nvPr/>
        </p:nvSpPr>
        <p:spPr>
          <a:xfrm>
            <a:off x="6444208" y="461647"/>
            <a:ext cx="121693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/my/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itchFamily="34" charset="0"/>
              </a:rPr>
              <a:t>myInfoOut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56EB3F-BD5B-49E3-A5A5-864073ADFD9A}"/>
              </a:ext>
            </a:extLst>
          </p:cNvPr>
          <p:cNvSpPr txBox="1"/>
          <p:nvPr/>
        </p:nvSpPr>
        <p:spPr>
          <a:xfrm>
            <a:off x="3722714" y="735540"/>
            <a:ext cx="135005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비밀번호 변경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36227-60F2-4452-8D61-2A97F58FBB69}"/>
              </a:ext>
            </a:extLst>
          </p:cNvPr>
          <p:cNvSpPr txBox="1"/>
          <p:nvPr/>
        </p:nvSpPr>
        <p:spPr>
          <a:xfrm>
            <a:off x="6581590" y="711750"/>
            <a:ext cx="135005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회원 탈퇴</a:t>
            </a:r>
          </a:p>
        </p:txBody>
      </p:sp>
    </p:spTree>
    <p:extLst>
      <p:ext uri="{BB962C8B-B14F-4D97-AF65-F5344CB8AC3E}">
        <p14:creationId xmlns:p14="http://schemas.microsoft.com/office/powerpoint/2010/main" val="209426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121155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FAQ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6799" y="642924"/>
            <a:ext cx="697627" cy="1651168"/>
            <a:chOff x="66799" y="642924"/>
            <a:chExt cx="697627" cy="1651168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799" y="176941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Franklin Gothic Medium" pitchFamily="34" charset="0"/>
                </a:rPr>
                <a:t>개인정보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DA1832F-C20D-4317-AD86-A8EBBE1C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0" y="1214427"/>
            <a:ext cx="2592287" cy="3589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C35D9-3767-4387-A515-DFDF26FD15BE}"/>
              </a:ext>
            </a:extLst>
          </p:cNvPr>
          <p:cNvSpPr txBox="1"/>
          <p:nvPr/>
        </p:nvSpPr>
        <p:spPr>
          <a:xfrm>
            <a:off x="1043608" y="794591"/>
            <a:ext cx="183447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스타벅스 리워드 </a:t>
            </a:r>
            <a:r>
              <a:rPr lang="en-US" altLang="ko-KR" sz="1400" dirty="0">
                <a:latin typeface="Franklin Gothic Medium" pitchFamily="34" charset="0"/>
              </a:rPr>
              <a:t>FAQ</a:t>
            </a:r>
            <a:endParaRPr lang="ko-KR" altLang="en-US" sz="1400" dirty="0">
              <a:latin typeface="Franklin Gothic Medium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CA92B-19F6-443F-976C-BA2FC4C9E72C}"/>
              </a:ext>
            </a:extLst>
          </p:cNvPr>
          <p:cNvSpPr txBox="1"/>
          <p:nvPr/>
        </p:nvSpPr>
        <p:spPr>
          <a:xfrm>
            <a:off x="3853164" y="821331"/>
            <a:ext cx="165494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스타벅스 카드 </a:t>
            </a:r>
            <a:r>
              <a:rPr lang="en-US" altLang="ko-KR" sz="1400" dirty="0">
                <a:latin typeface="Franklin Gothic Medium" pitchFamily="34" charset="0"/>
              </a:rPr>
              <a:t>FAQ</a:t>
            </a:r>
            <a:endParaRPr lang="ko-KR" altLang="en-US" sz="1400" dirty="0">
              <a:latin typeface="Franklin Gothic Medium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E5F19-90C8-4251-8363-15A05BBD910E}"/>
              </a:ext>
            </a:extLst>
          </p:cNvPr>
          <p:cNvSpPr txBox="1"/>
          <p:nvPr/>
        </p:nvSpPr>
        <p:spPr>
          <a:xfrm>
            <a:off x="6660232" y="835213"/>
            <a:ext cx="179119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스타벅스 </a:t>
            </a:r>
            <a:r>
              <a:rPr lang="en-US" altLang="ko-KR" sz="1400" dirty="0">
                <a:latin typeface="Franklin Gothic Medium" pitchFamily="34" charset="0"/>
              </a:rPr>
              <a:t>e-Card FAQ</a:t>
            </a:r>
            <a:endParaRPr lang="ko-KR" altLang="en-US" sz="1400" dirty="0">
              <a:latin typeface="Franklin Gothic Medium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A4CFD5-6BAD-4CE5-9108-554F654C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29" y="1213053"/>
            <a:ext cx="2880320" cy="35175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6AF11E-4FA5-4416-B8AD-4623AE3AB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213053"/>
            <a:ext cx="2376263" cy="3589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7A7BCF-8AA8-4308-84F6-98B4B056A99E}"/>
              </a:ext>
            </a:extLst>
          </p:cNvPr>
          <p:cNvSpPr txBox="1"/>
          <p:nvPr/>
        </p:nvSpPr>
        <p:spPr>
          <a:xfrm>
            <a:off x="98250" y="636184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Index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57925-FA04-4973-9981-22785CD6F643}"/>
              </a:ext>
            </a:extLst>
          </p:cNvPr>
          <p:cNvSpPr txBox="1"/>
          <p:nvPr/>
        </p:nvSpPr>
        <p:spPr>
          <a:xfrm>
            <a:off x="68594" y="919723"/>
            <a:ext cx="729687" cy="2231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850" b="1" dirty="0" err="1">
                <a:solidFill>
                  <a:schemeClr val="bg1"/>
                </a:solidFill>
                <a:latin typeface="Franklin Gothic Medium" pitchFamily="34" charset="0"/>
              </a:rPr>
              <a:t>별히스토리</a:t>
            </a:r>
            <a:endParaRPr lang="ko-KR" altLang="en-US" sz="85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2E0982-8EE1-49A1-A103-029B26B7C7CB}"/>
              </a:ext>
            </a:extLst>
          </p:cNvPr>
          <p:cNvSpPr txBox="1"/>
          <p:nvPr/>
        </p:nvSpPr>
        <p:spPr>
          <a:xfrm>
            <a:off x="133515" y="1176375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350B4-6139-4710-91C9-14C06758E154}"/>
              </a:ext>
            </a:extLst>
          </p:cNvPr>
          <p:cNvSpPr txBox="1"/>
          <p:nvPr/>
        </p:nvSpPr>
        <p:spPr>
          <a:xfrm>
            <a:off x="35600" y="148366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900" dirty="0" err="1">
                <a:solidFill>
                  <a:schemeClr val="bg1"/>
                </a:solidFill>
                <a:latin typeface="Franklin Gothic Medium" pitchFamily="34" charset="0"/>
              </a:rPr>
              <a:t>고객의소리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9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2283718"/>
            <a:ext cx="6120680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Franklin Gothic Medium" pitchFamily="34" charset="0"/>
              </a:rPr>
              <a:t>01. </a:t>
            </a:r>
            <a:r>
              <a:rPr lang="ko-KR" altLang="en-US" sz="3200" b="1" dirty="0">
                <a:solidFill>
                  <a:schemeClr val="bg1"/>
                </a:solidFill>
                <a:latin typeface="Franklin Gothic Medium" pitchFamily="34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982309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3C4BB2F-1B13-4B1E-B718-B1CEB16B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117" y="1383890"/>
            <a:ext cx="4564040" cy="23757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121155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FAQ</a:t>
            </a:r>
            <a:endParaRPr lang="ko-KR" altLang="en-US" sz="24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42924"/>
            <a:ext cx="547719" cy="1651168"/>
            <a:chOff x="142843" y="642924"/>
            <a:chExt cx="547719" cy="1651168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FAQ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B6D00FC-E128-4ABC-B18F-EB0468DB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55526"/>
            <a:ext cx="3085638" cy="427272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01E650-6EF6-4135-BE13-76E2DA7CB39B}"/>
              </a:ext>
            </a:extLst>
          </p:cNvPr>
          <p:cNvSpPr/>
          <p:nvPr/>
        </p:nvSpPr>
        <p:spPr>
          <a:xfrm>
            <a:off x="2555776" y="1607337"/>
            <a:ext cx="1224136" cy="3929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DBC835-3145-4C3B-9459-CFE9EB01D5AA}"/>
              </a:ext>
            </a:extLst>
          </p:cNvPr>
          <p:cNvSpPr/>
          <p:nvPr/>
        </p:nvSpPr>
        <p:spPr>
          <a:xfrm>
            <a:off x="1883310" y="4315083"/>
            <a:ext cx="1104514" cy="27289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4520BA8-5615-422A-9EC4-604E9FC21986}"/>
              </a:ext>
            </a:extLst>
          </p:cNvPr>
          <p:cNvCxnSpPr>
            <a:cxnSpLocks/>
          </p:cNvCxnSpPr>
          <p:nvPr/>
        </p:nvCxnSpPr>
        <p:spPr>
          <a:xfrm>
            <a:off x="3907812" y="1714495"/>
            <a:ext cx="736196" cy="46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9795F9-833B-48D1-8AD1-ADC6F63C3FF1}"/>
              </a:ext>
            </a:extLst>
          </p:cNvPr>
          <p:cNvSpPr txBox="1"/>
          <p:nvPr/>
        </p:nvSpPr>
        <p:spPr>
          <a:xfrm>
            <a:off x="4860032" y="735848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latin typeface="Franklin Gothic Medium" pitchFamily="34" charset="0"/>
              </a:rPr>
              <a:t>검색기능 </a:t>
            </a:r>
            <a:r>
              <a:rPr lang="en-US" altLang="ko-KR" sz="1400" dirty="0">
                <a:latin typeface="Franklin Gothic Medium" pitchFamily="34" charset="0"/>
              </a:rPr>
              <a:t>&amp;</a:t>
            </a:r>
            <a:endParaRPr lang="ko-KR" altLang="en-US" sz="1400" dirty="0">
              <a:latin typeface="Franklin Gothic Medium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69D8B-16A4-481B-BBA2-760D62762B88}"/>
              </a:ext>
            </a:extLst>
          </p:cNvPr>
          <p:cNvSpPr txBox="1"/>
          <p:nvPr/>
        </p:nvSpPr>
        <p:spPr>
          <a:xfrm>
            <a:off x="5786828" y="72805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>
                <a:latin typeface="Franklin Gothic Medium" pitchFamily="34" charset="0"/>
              </a:rPr>
              <a:t>페이징처리</a:t>
            </a:r>
            <a:endParaRPr lang="ko-KR" altLang="en-US" sz="1400" dirty="0">
              <a:latin typeface="Franklin Gothic Medium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42599B-7D9F-458C-94B1-0D56D722BEA4}"/>
              </a:ext>
            </a:extLst>
          </p:cNvPr>
          <p:cNvCxnSpPr/>
          <p:nvPr/>
        </p:nvCxnSpPr>
        <p:spPr>
          <a:xfrm flipV="1">
            <a:off x="3275856" y="3579862"/>
            <a:ext cx="1368152" cy="87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859DE8-A28F-44E1-8994-433CDF4A436F}"/>
              </a:ext>
            </a:extLst>
          </p:cNvPr>
          <p:cNvSpPr txBox="1"/>
          <p:nvPr/>
        </p:nvSpPr>
        <p:spPr>
          <a:xfrm>
            <a:off x="98250" y="636184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Index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CF983C-6699-432D-8D00-437F375AA2EB}"/>
              </a:ext>
            </a:extLst>
          </p:cNvPr>
          <p:cNvSpPr txBox="1"/>
          <p:nvPr/>
        </p:nvSpPr>
        <p:spPr>
          <a:xfrm>
            <a:off x="68594" y="919723"/>
            <a:ext cx="729687" cy="2231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850" b="1" dirty="0" err="1">
                <a:solidFill>
                  <a:schemeClr val="bg1"/>
                </a:solidFill>
                <a:latin typeface="Franklin Gothic Medium" pitchFamily="34" charset="0"/>
              </a:rPr>
              <a:t>별히스토리</a:t>
            </a:r>
            <a:endParaRPr lang="ko-KR" altLang="en-US" sz="85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65B8A-3FEA-4B83-B128-316622CA26BC}"/>
              </a:ext>
            </a:extLst>
          </p:cNvPr>
          <p:cNvSpPr txBox="1"/>
          <p:nvPr/>
        </p:nvSpPr>
        <p:spPr>
          <a:xfrm>
            <a:off x="133515" y="1176375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My</a:t>
            </a:r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매장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BA39CA-4B3B-4CDE-A509-444E74A2A41F}"/>
              </a:ext>
            </a:extLst>
          </p:cNvPr>
          <p:cNvSpPr txBox="1"/>
          <p:nvPr/>
        </p:nvSpPr>
        <p:spPr>
          <a:xfrm>
            <a:off x="35600" y="148366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900" dirty="0" err="1">
                <a:solidFill>
                  <a:schemeClr val="bg1"/>
                </a:solidFill>
                <a:latin typeface="Franklin Gothic Medium" pitchFamily="34" charset="0"/>
              </a:rPr>
              <a:t>고객의소리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CE650B-D7D9-4336-BD85-7F7B85A2FE72}"/>
              </a:ext>
            </a:extLst>
          </p:cNvPr>
          <p:cNvSpPr txBox="1"/>
          <p:nvPr/>
        </p:nvSpPr>
        <p:spPr>
          <a:xfrm>
            <a:off x="66799" y="176941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Franklin Gothic Medium" pitchFamily="34" charset="0"/>
              </a:rPr>
              <a:t>개인정보</a:t>
            </a:r>
          </a:p>
        </p:txBody>
      </p:sp>
    </p:spTree>
    <p:extLst>
      <p:ext uri="{BB962C8B-B14F-4D97-AF65-F5344CB8AC3E}">
        <p14:creationId xmlns:p14="http://schemas.microsoft.com/office/powerpoint/2010/main" val="211830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511660" y="2018332"/>
            <a:ext cx="61206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Product List Page</a:t>
            </a:r>
            <a:endParaRPr lang="ko-KR" altLang="en-US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F6DEF-2D36-3144-86A9-B8E78824DDDD}"/>
              </a:ext>
            </a:extLst>
          </p:cNvPr>
          <p:cNvSpPr txBox="1"/>
          <p:nvPr/>
        </p:nvSpPr>
        <p:spPr>
          <a:xfrm>
            <a:off x="3807210" y="2624013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여민주</a:t>
            </a:r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정하늘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R" altLang="en-US" sz="1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935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Menu List</a:t>
            </a:r>
            <a:endParaRPr lang="ko-KR" altLang="en-US" sz="24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20542"/>
            <a:ext cx="588113" cy="1673550"/>
            <a:chOff x="142843" y="620542"/>
            <a:chExt cx="588113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1507" y="620542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27584" y="643040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메뉴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음료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푸드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상품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카드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E9488-CAC3-124A-AC73-78CBCC969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" b="-1"/>
          <a:stretch/>
        </p:blipFill>
        <p:spPr>
          <a:xfrm>
            <a:off x="1763688" y="1035833"/>
            <a:ext cx="5616624" cy="34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8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1B3ECE-104D-2146-AF1F-63B1F296216F}"/>
              </a:ext>
            </a:extLst>
          </p:cNvPr>
          <p:cNvSpPr/>
          <p:nvPr/>
        </p:nvSpPr>
        <p:spPr>
          <a:xfrm>
            <a:off x="4572000" y="-18"/>
            <a:ext cx="4572000" cy="514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1317" y="-18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Menu List</a:t>
            </a:r>
            <a:endParaRPr lang="ko-KR" altLang="en-US" sz="24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20542"/>
            <a:ext cx="588113" cy="1673550"/>
            <a:chOff x="142843" y="620542"/>
            <a:chExt cx="588113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1507" y="620542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27584" y="643040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메뉴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음료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푸드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상품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카드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F3DC0A-0DE3-9247-A52A-1D35967B0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26" y="105623"/>
            <a:ext cx="3083234" cy="151435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BC796F9-ABB3-2B47-B0C0-A40427C59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4" y="1723161"/>
            <a:ext cx="3102676" cy="153886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46FCFF5-2CA7-4149-B9F7-C73A490EC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64" y="3383341"/>
            <a:ext cx="3102676" cy="157487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4554133-F3E0-214E-AE97-1171E0B0A4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0" y="1500180"/>
            <a:ext cx="3080568" cy="170164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CA120F6-6574-3F4D-8373-F9935AA0A86C}"/>
              </a:ext>
            </a:extLst>
          </p:cNvPr>
          <p:cNvSpPr txBox="1"/>
          <p:nvPr/>
        </p:nvSpPr>
        <p:spPr>
          <a:xfrm>
            <a:off x="877723" y="3383341"/>
            <a:ext cx="3042387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 메뉴 기반으로 데이터 출력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왼쪽 중괄호[L] 20">
            <a:extLst>
              <a:ext uri="{FF2B5EF4-FFF2-40B4-BE49-F238E27FC236}">
                <a16:creationId xmlns:a16="http://schemas.microsoft.com/office/drawing/2014/main" id="{BE81A70D-162B-8B44-BE22-A3CA82B38E35}"/>
              </a:ext>
            </a:extLst>
          </p:cNvPr>
          <p:cNvSpPr/>
          <p:nvPr/>
        </p:nvSpPr>
        <p:spPr>
          <a:xfrm>
            <a:off x="4159407" y="642924"/>
            <a:ext cx="844642" cy="3527854"/>
          </a:xfrm>
          <a:prstGeom prst="leftBrace">
            <a:avLst>
              <a:gd name="adj1" fmla="val 98236"/>
              <a:gd name="adj2" fmla="val 507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6042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B6D2914-69A3-2546-ABB0-5E47AFFEE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55526"/>
            <a:ext cx="6485364" cy="44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  <a:r>
              <a:rPr lang="en-US" altLang="ko-KR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: Menu List</a:t>
            </a:r>
            <a:endParaRPr lang="ko-KR" altLang="en-US" sz="24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20542"/>
            <a:ext cx="588113" cy="1673550"/>
            <a:chOff x="142843" y="620542"/>
            <a:chExt cx="588113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1507" y="620542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2140F3-1843-9C44-A29E-A6C749E7305D}"/>
              </a:ext>
            </a:extLst>
          </p:cNvPr>
          <p:cNvSpPr txBox="1"/>
          <p:nvPr/>
        </p:nvSpPr>
        <p:spPr>
          <a:xfrm>
            <a:off x="827584" y="643040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메뉴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음료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푸드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상품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카드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62023F-B963-8147-A70F-3E3BEA1BE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52229"/>
            <a:ext cx="4561284" cy="314781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403713C-2670-0942-9098-95D5428A9D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99338"/>
            <a:ext cx="1841884" cy="285750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B5BA8D-844B-234F-806B-A08D9A6AF7BA}"/>
              </a:ext>
            </a:extLst>
          </p:cNvPr>
          <p:cNvSpPr/>
          <p:nvPr/>
        </p:nvSpPr>
        <p:spPr>
          <a:xfrm>
            <a:off x="3995936" y="1347614"/>
            <a:ext cx="468052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303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A1CA67-0127-A743-962D-D2D915FE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8"/>
          <a:stretch/>
        </p:blipFill>
        <p:spPr>
          <a:xfrm>
            <a:off x="742951" y="1048040"/>
            <a:ext cx="5775188" cy="37996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3F2508-03EB-6B4D-8960-BE141096C9C4}"/>
              </a:ext>
            </a:extLst>
          </p:cNvPr>
          <p:cNvSpPr/>
          <p:nvPr/>
        </p:nvSpPr>
        <p:spPr>
          <a:xfrm>
            <a:off x="865364" y="1781065"/>
            <a:ext cx="5565617" cy="585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E8F36-6CF6-0C49-A6B1-E7638ECD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1" y="642924"/>
            <a:ext cx="7505700" cy="381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5B54B6-CF65-764D-A357-7238D605FBDC}"/>
              </a:ext>
            </a:extLst>
          </p:cNvPr>
          <p:cNvSpPr/>
          <p:nvPr/>
        </p:nvSpPr>
        <p:spPr>
          <a:xfrm>
            <a:off x="3400091" y="635865"/>
            <a:ext cx="2108014" cy="37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310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55A55E-CC51-394D-A57A-6A74D1D3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5" y="1029117"/>
            <a:ext cx="7389055" cy="38590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EE8F36-6CF6-0C49-A6B1-E7638ECD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1" y="642924"/>
            <a:ext cx="7505700" cy="381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5B54B6-CF65-764D-A357-7238D605FBDC}"/>
              </a:ext>
            </a:extLst>
          </p:cNvPr>
          <p:cNvSpPr/>
          <p:nvPr/>
        </p:nvSpPr>
        <p:spPr>
          <a:xfrm>
            <a:off x="3400091" y="635865"/>
            <a:ext cx="2108014" cy="37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C1CCE7-2647-3140-BE43-D6D312AD37EF}"/>
              </a:ext>
            </a:extLst>
          </p:cNvPr>
          <p:cNvSpPr/>
          <p:nvPr/>
        </p:nvSpPr>
        <p:spPr>
          <a:xfrm>
            <a:off x="972552" y="1762406"/>
            <a:ext cx="3239407" cy="737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109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56BFD54-FA6F-9A4C-90D4-3A2B7657A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4" y="1022661"/>
            <a:ext cx="7245039" cy="39498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EE8F36-6CF6-0C49-A6B1-E7638ECDC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1" y="642924"/>
            <a:ext cx="7505700" cy="381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5B54B6-CF65-764D-A357-7238D605FBDC}"/>
              </a:ext>
            </a:extLst>
          </p:cNvPr>
          <p:cNvSpPr/>
          <p:nvPr/>
        </p:nvSpPr>
        <p:spPr>
          <a:xfrm>
            <a:off x="3400091" y="635865"/>
            <a:ext cx="2108014" cy="37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022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511660" y="2018332"/>
            <a:ext cx="61206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crawling, Order/Pay, Admin Page</a:t>
            </a:r>
            <a:endParaRPr lang="ko-KR" altLang="en-US" sz="2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F6DEF-2D36-3144-86A9-B8E78824DDDD}"/>
              </a:ext>
            </a:extLst>
          </p:cNvPr>
          <p:cNvSpPr txBox="1"/>
          <p:nvPr/>
        </p:nvSpPr>
        <p:spPr>
          <a:xfrm>
            <a:off x="4111779" y="262401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정하늘</a:t>
            </a:r>
            <a:r>
              <a:rPr kumimoji="1"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R" altLang="en-US" sz="1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55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2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511660" y="2110084"/>
            <a:ext cx="61206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crawling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030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55A53CE-9A3F-4C4A-A5A7-0CF53219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r="4740"/>
          <a:stretch/>
        </p:blipFill>
        <p:spPr>
          <a:xfrm>
            <a:off x="0" y="0"/>
            <a:ext cx="4896544" cy="51435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2DE23D2-B837-054F-BFDE-2F955E566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/>
        </p:blipFill>
        <p:spPr>
          <a:xfrm>
            <a:off x="4044375" y="0"/>
            <a:ext cx="5137470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F38AE8-867B-744B-B813-7B7B0B3E8C6F}"/>
              </a:ext>
            </a:extLst>
          </p:cNvPr>
          <p:cNvSpPr/>
          <p:nvPr/>
        </p:nvSpPr>
        <p:spPr>
          <a:xfrm>
            <a:off x="35496" y="1221701"/>
            <a:ext cx="3960440" cy="439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D4E189-0181-B443-B632-076315C6E75F}"/>
              </a:ext>
            </a:extLst>
          </p:cNvPr>
          <p:cNvSpPr/>
          <p:nvPr/>
        </p:nvSpPr>
        <p:spPr>
          <a:xfrm>
            <a:off x="4139951" y="3219822"/>
            <a:ext cx="4800967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76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6B999C-B0A8-B549-98B2-C69506D4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2252" cy="51435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4F7C4E-C9E3-C941-8547-D3DA15005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0"/>
            <a:ext cx="4975549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787EF-1BEE-B344-B8B8-2AD7DCE4A567}"/>
              </a:ext>
            </a:extLst>
          </p:cNvPr>
          <p:cNvSpPr/>
          <p:nvPr/>
        </p:nvSpPr>
        <p:spPr>
          <a:xfrm>
            <a:off x="174832" y="200028"/>
            <a:ext cx="4181144" cy="39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A7134A-EE11-584C-A0EF-01EB382980FD}"/>
              </a:ext>
            </a:extLst>
          </p:cNvPr>
          <p:cNvSpPr/>
          <p:nvPr/>
        </p:nvSpPr>
        <p:spPr>
          <a:xfrm>
            <a:off x="4418604" y="123478"/>
            <a:ext cx="3897812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4275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401CE01-8EA1-7C48-BF88-1B6CECD66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80174" cy="51435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CDE363-85EE-9942-B19F-0AAA9FC62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87" y="0"/>
            <a:ext cx="51013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2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951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EFC50A-33D5-6E47-8438-818B8B724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0" y="-376"/>
            <a:ext cx="4004382" cy="51435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FD01D07-109A-9248-ADF8-6B6B925879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76"/>
          <a:stretch/>
        </p:blipFill>
        <p:spPr>
          <a:xfrm>
            <a:off x="4139953" y="-376"/>
            <a:ext cx="5004048" cy="5143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9994EF-B61E-F54D-B6FB-66940BFA6171}"/>
              </a:ext>
            </a:extLst>
          </p:cNvPr>
          <p:cNvSpPr/>
          <p:nvPr/>
        </p:nvSpPr>
        <p:spPr>
          <a:xfrm>
            <a:off x="730280" y="151612"/>
            <a:ext cx="3337664" cy="1196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80321A-450A-A34E-8FB3-C32BD8D09FBA}"/>
              </a:ext>
            </a:extLst>
          </p:cNvPr>
          <p:cNvSpPr/>
          <p:nvPr/>
        </p:nvSpPr>
        <p:spPr>
          <a:xfrm>
            <a:off x="4115278" y="892023"/>
            <a:ext cx="4129129" cy="1967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5679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951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974C71D-0A02-5C4B-A0FD-038AF246C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8" y="0"/>
            <a:ext cx="5306786" cy="51435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048314E-CF56-094E-81A5-1CDC456EDB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65"/>
          <a:stretch/>
        </p:blipFill>
        <p:spPr>
          <a:xfrm>
            <a:off x="4367019" y="-2541"/>
            <a:ext cx="47769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71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7504" y="620542"/>
            <a:ext cx="644728" cy="1673550"/>
            <a:chOff x="107504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504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951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5B4F40-1AA0-3341-A882-0096BF2858E3}"/>
              </a:ext>
            </a:extLst>
          </p:cNvPr>
          <p:cNvSpPr/>
          <p:nvPr/>
        </p:nvSpPr>
        <p:spPr>
          <a:xfrm>
            <a:off x="13941" y="5506"/>
            <a:ext cx="9130059" cy="5137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3BC09-759E-D84C-A6F1-97E00348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" y="0"/>
            <a:ext cx="84584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97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511660" y="2110084"/>
            <a:ext cx="61206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Order/Pay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59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355700A-5354-334D-87EA-93D9CD80C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2" y="489096"/>
            <a:ext cx="6281895" cy="44763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F7D9DD-2222-1743-87AF-02A4A77AA239}"/>
              </a:ext>
            </a:extLst>
          </p:cNvPr>
          <p:cNvSpPr/>
          <p:nvPr/>
        </p:nvSpPr>
        <p:spPr>
          <a:xfrm>
            <a:off x="2051720" y="2849149"/>
            <a:ext cx="3341547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9605-A435-4D49-A128-E7810EC3DD29}"/>
              </a:ext>
            </a:extLst>
          </p:cNvPr>
          <p:cNvSpPr txBox="1"/>
          <p:nvPr/>
        </p:nvSpPr>
        <p:spPr>
          <a:xfrm>
            <a:off x="7094157" y="2102390"/>
            <a:ext cx="1654620" cy="93871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모달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이용한 주문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회원만 주문 가능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메뉴 타입에 따른 </a:t>
            </a:r>
            <a:r>
              <a:rPr kumimoji="1" lang="en-US" altLang="ko-KR" sz="1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hotYN</a:t>
            </a:r>
            <a:endParaRPr kumimoji="1" lang="ko-KR" altLang="en-US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3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779EF2D-9906-064B-AEE6-316F55D6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6" y="489098"/>
            <a:ext cx="5784110" cy="44869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C9426C-6422-4D4B-8D4C-19A1B1C18B03}"/>
              </a:ext>
            </a:extLst>
          </p:cNvPr>
          <p:cNvSpPr/>
          <p:nvPr/>
        </p:nvSpPr>
        <p:spPr>
          <a:xfrm>
            <a:off x="1850065" y="3291830"/>
            <a:ext cx="3287731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5164-5D99-FE48-BA56-D34DE46EFDCA}"/>
              </a:ext>
            </a:extLst>
          </p:cNvPr>
          <p:cNvSpPr txBox="1"/>
          <p:nvPr/>
        </p:nvSpPr>
        <p:spPr>
          <a:xfrm>
            <a:off x="6660232" y="2432485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모달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이용한 주문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메뉴 옵션에 따른 선택지 변화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46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619F78-DE80-BF45-BFEC-3922B13D278D}"/>
              </a:ext>
            </a:extLst>
          </p:cNvPr>
          <p:cNvGrpSpPr/>
          <p:nvPr/>
        </p:nvGrpSpPr>
        <p:grpSpPr>
          <a:xfrm>
            <a:off x="1511660" y="1910030"/>
            <a:ext cx="6120680" cy="1323439"/>
            <a:chOff x="1732136" y="1910030"/>
            <a:chExt cx="6120680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755B54-E564-5941-A2C5-DBE964DB9806}"/>
                </a:ext>
              </a:extLst>
            </p:cNvPr>
            <p:cNvSpPr txBox="1"/>
            <p:nvPr/>
          </p:nvSpPr>
          <p:spPr>
            <a:xfrm>
              <a:off x="2051720" y="1910030"/>
              <a:ext cx="55707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en-US" altLang="ko-KR" sz="8000" dirty="0">
                  <a:solidFill>
                    <a:schemeClr val="bg1"/>
                  </a:solidFill>
                  <a:latin typeface="Franklin Gothic Medium" pitchFamily="34" charset="0"/>
                </a:rPr>
                <a:t>“</a:t>
              </a:r>
              <a:r>
                <a:rPr kumimoji="1" lang="ko-KR" altLang="en-US" sz="8000" dirty="0">
                  <a:solidFill>
                    <a:schemeClr val="bg1"/>
                  </a:solidFill>
                  <a:latin typeface="Franklin Gothic Medium" pitchFamily="34" charset="0"/>
                </a:rPr>
                <a:t>   </a:t>
              </a:r>
              <a:r>
                <a:rPr kumimoji="1" lang="en-US" altLang="ko-KR" sz="8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kumimoji="1" lang="ko-KR" altLang="en-US" sz="8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kumimoji="1" lang="en-US" altLang="ko-KR" sz="8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kumimoji="1" lang="ko-KR" altLang="en-US" sz="8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kumimoji="1" lang="en-US" altLang="ko-KR" sz="8000" dirty="0">
                  <a:solidFill>
                    <a:schemeClr val="bg1"/>
                  </a:solidFill>
                  <a:latin typeface="Franklin Gothic Medium" pitchFamily="34" charset="0"/>
                </a:rPr>
                <a:t> </a:t>
              </a:r>
              <a:r>
                <a:rPr kumimoji="1" lang="ko-KR" altLang="en-US" sz="8000" dirty="0">
                  <a:solidFill>
                    <a:schemeClr val="bg1"/>
                  </a:solidFill>
                  <a:latin typeface="Franklin Gothic Medium" pitchFamily="34" charset="0"/>
                </a:rPr>
                <a:t>          </a:t>
              </a:r>
              <a:r>
                <a:rPr kumimoji="1" lang="en-US" altLang="ko-KR" sz="8000" dirty="0">
                  <a:solidFill>
                    <a:schemeClr val="bg1"/>
                  </a:solidFill>
                  <a:latin typeface="Franklin Gothic Medium" pitchFamily="34" charset="0"/>
                </a:rPr>
                <a:t>”</a:t>
              </a:r>
              <a:endParaRPr kumimoji="1" lang="ko-KR" altLang="en-US" sz="8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31F1BE-3722-5843-A0B6-4B81F5A8BC2E}"/>
                </a:ext>
              </a:extLst>
            </p:cNvPr>
            <p:cNvSpPr txBox="1"/>
            <p:nvPr/>
          </p:nvSpPr>
          <p:spPr>
            <a:xfrm>
              <a:off x="1732136" y="2189146"/>
              <a:ext cx="6120680" cy="58477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스타벅스의 </a:t>
              </a:r>
              <a:r>
                <a:rPr lang="ko-KR" altLang="en-US" sz="3200" b="1" u="sng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쇼핑몰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화</a:t>
              </a:r>
              <a:endPara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9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95F05F-11E2-4F43-B242-96DA4E92F017}"/>
              </a:ext>
            </a:extLst>
          </p:cNvPr>
          <p:cNvSpPr/>
          <p:nvPr/>
        </p:nvSpPr>
        <p:spPr>
          <a:xfrm>
            <a:off x="4355976" y="3335440"/>
            <a:ext cx="4464496" cy="9645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BB870F6A-3F0E-F547-9E27-FE91BCD16C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r="22939"/>
          <a:stretch/>
        </p:blipFill>
        <p:spPr>
          <a:xfrm>
            <a:off x="697293" y="483518"/>
            <a:ext cx="3287732" cy="44869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C9426C-6422-4D4B-8D4C-19A1B1C18B03}"/>
              </a:ext>
            </a:extLst>
          </p:cNvPr>
          <p:cNvSpPr/>
          <p:nvPr/>
        </p:nvSpPr>
        <p:spPr>
          <a:xfrm>
            <a:off x="3203848" y="4579376"/>
            <a:ext cx="904608" cy="391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A796F4C-2960-394F-8E81-FB4D21685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07" y="564124"/>
            <a:ext cx="4932040" cy="114855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5C63C8-0A4E-C741-A583-E15B0C68011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656152" y="1785932"/>
            <a:ext cx="555808" cy="2793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AFC9C08-5735-D144-86A6-FF1EEF12AA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076868"/>
            <a:ext cx="4789197" cy="629286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A11FA73-1B7D-8741-9CD2-32DB089A3B2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300192" y="1607337"/>
            <a:ext cx="306367" cy="469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EF0A16-F16F-0F47-B879-8B18D8D8C161}"/>
              </a:ext>
            </a:extLst>
          </p:cNvPr>
          <p:cNvCxnSpPr>
            <a:cxnSpLocks/>
          </p:cNvCxnSpPr>
          <p:nvPr/>
        </p:nvCxnSpPr>
        <p:spPr>
          <a:xfrm>
            <a:off x="6606558" y="2706154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F6B38D-B5EE-944B-9B2C-032BC94668CB}"/>
              </a:ext>
            </a:extLst>
          </p:cNvPr>
          <p:cNvSpPr txBox="1"/>
          <p:nvPr/>
        </p:nvSpPr>
        <p:spPr>
          <a:xfrm>
            <a:off x="4705941" y="3552044"/>
            <a:ext cx="3494867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 data insert 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성공</a:t>
            </a:r>
            <a:r>
              <a:rPr kumimoji="1" lang="en-US" altLang="ko-KR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kumimoji="1" lang="en-US" altLang="ko-KR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Currval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받아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주문</a:t>
            </a:r>
            <a:r>
              <a:rPr kumimoji="1" lang="en-US" altLang="ko-KR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결제 페이지로 이동</a:t>
            </a:r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428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51FB34-31B9-5B4E-A338-3B7CC6006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47" y="-18"/>
            <a:ext cx="5286853" cy="51435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D8E132-4DCB-0845-9872-AEB592B8E740}"/>
              </a:ext>
            </a:extLst>
          </p:cNvPr>
          <p:cNvSpPr/>
          <p:nvPr/>
        </p:nvSpPr>
        <p:spPr>
          <a:xfrm>
            <a:off x="3869971" y="1173864"/>
            <a:ext cx="5274029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1B1864-8018-7A42-8142-ADCBE6CEC0A2}"/>
              </a:ext>
            </a:extLst>
          </p:cNvPr>
          <p:cNvSpPr/>
          <p:nvPr/>
        </p:nvSpPr>
        <p:spPr>
          <a:xfrm>
            <a:off x="3869971" y="3919346"/>
            <a:ext cx="5274029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E0FD6-83AD-5F48-9DC3-30167A2591AF}"/>
              </a:ext>
            </a:extLst>
          </p:cNvPr>
          <p:cNvSpPr txBox="1"/>
          <p:nvPr/>
        </p:nvSpPr>
        <p:spPr>
          <a:xfrm>
            <a:off x="762921" y="1507717"/>
            <a:ext cx="304238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주문자 정보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로그인한 사람들에 한에 주문 진행이 가능해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Session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정보 출력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0DC86-DAB4-EA44-BB10-516424842ED4}"/>
              </a:ext>
            </a:extLst>
          </p:cNvPr>
          <p:cNvSpPr txBox="1"/>
          <p:nvPr/>
        </p:nvSpPr>
        <p:spPr>
          <a:xfrm>
            <a:off x="730956" y="3700417"/>
            <a:ext cx="304238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주문 정보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table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Insert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curvval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이용해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주문 정보 출력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956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01109B-3495-674E-8E3A-0EFE60CE9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3" y="568752"/>
            <a:ext cx="3512258" cy="17199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1B1864-8018-7A42-8142-ADCBE6CEC0A2}"/>
              </a:ext>
            </a:extLst>
          </p:cNvPr>
          <p:cNvSpPr/>
          <p:nvPr/>
        </p:nvSpPr>
        <p:spPr>
          <a:xfrm>
            <a:off x="1365799" y="1101062"/>
            <a:ext cx="1293068" cy="32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6F7063D-13A8-C642-B29E-B6B04844E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16" y="512351"/>
            <a:ext cx="3512258" cy="221299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729C2E-7096-A24C-996B-7D339DE839B2}"/>
              </a:ext>
            </a:extLst>
          </p:cNvPr>
          <p:cNvCxnSpPr>
            <a:cxnSpLocks/>
          </p:cNvCxnSpPr>
          <p:nvPr/>
        </p:nvCxnSpPr>
        <p:spPr>
          <a:xfrm flipV="1">
            <a:off x="2658867" y="1166343"/>
            <a:ext cx="1908657" cy="65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0E9C5E-DC28-574E-8F7C-C1FB1DB42BD5}"/>
              </a:ext>
            </a:extLst>
          </p:cNvPr>
          <p:cNvSpPr/>
          <p:nvPr/>
        </p:nvSpPr>
        <p:spPr>
          <a:xfrm>
            <a:off x="6876256" y="2071684"/>
            <a:ext cx="576064" cy="428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A808F50D-BACE-5E42-A1A4-33EECB0DD3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2" y="2340521"/>
            <a:ext cx="5370727" cy="263008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767EBA-75C1-2A4A-84E8-0F9FC208DF7E}"/>
              </a:ext>
            </a:extLst>
          </p:cNvPr>
          <p:cNvCxnSpPr>
            <a:cxnSpLocks/>
          </p:cNvCxnSpPr>
          <p:nvPr/>
        </p:nvCxnSpPr>
        <p:spPr>
          <a:xfrm flipH="1">
            <a:off x="4226091" y="2335160"/>
            <a:ext cx="2650165" cy="1385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9EABDD-E5E9-B343-B167-182FE15B63B7}"/>
              </a:ext>
            </a:extLst>
          </p:cNvPr>
          <p:cNvSpPr/>
          <p:nvPr/>
        </p:nvSpPr>
        <p:spPr>
          <a:xfrm>
            <a:off x="742433" y="3143957"/>
            <a:ext cx="3483658" cy="1679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9407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B8B43B-B942-B946-A7A8-CE92B691AFD2}"/>
              </a:ext>
            </a:extLst>
          </p:cNvPr>
          <p:cNvSpPr txBox="1"/>
          <p:nvPr/>
        </p:nvSpPr>
        <p:spPr>
          <a:xfrm>
            <a:off x="971600" y="810328"/>
            <a:ext cx="6485352" cy="6155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매장 검색 </a:t>
            </a:r>
            <a:r>
              <a:rPr kumimoji="1"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Dialog</a:t>
            </a: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dropdown-menu,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기능으로 지역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매장명을 조건에 맞는 매장 정보 출력</a:t>
            </a:r>
            <a:endParaRPr kumimoji="1"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55D40C7-7587-F743-8995-5247DD867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12551"/>
            <a:ext cx="3798244" cy="266356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539B01-4824-6B4B-BA20-6E9B91AE3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72" y="1512551"/>
            <a:ext cx="3808148" cy="26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0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B8B43B-B942-B946-A7A8-CE92B691AFD2}"/>
              </a:ext>
            </a:extLst>
          </p:cNvPr>
          <p:cNvSpPr txBox="1"/>
          <p:nvPr/>
        </p:nvSpPr>
        <p:spPr>
          <a:xfrm>
            <a:off x="971600" y="810328"/>
            <a:ext cx="6485352" cy="6155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매장 검색 </a:t>
            </a:r>
            <a:r>
              <a:rPr kumimoji="1"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Dialog</a:t>
            </a: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dropdown-menu,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기능으로 지역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매장명을 조건에 맞는 매장 정보 출력</a:t>
            </a:r>
            <a:endParaRPr kumimoji="1"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299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84D3EB1-B883-FC45-88D1-64FA22E6C8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3" b="9258"/>
          <a:stretch/>
        </p:blipFill>
        <p:spPr>
          <a:xfrm>
            <a:off x="1133796" y="1396913"/>
            <a:ext cx="2594812" cy="261028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6A008B-D069-3943-A3D0-B792BD503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83" y="1401022"/>
            <a:ext cx="3111481" cy="24786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B8B43B-B942-B946-A7A8-CE92B691AFD2}"/>
              </a:ext>
            </a:extLst>
          </p:cNvPr>
          <p:cNvSpPr txBox="1"/>
          <p:nvPr/>
        </p:nvSpPr>
        <p:spPr>
          <a:xfrm>
            <a:off x="1133796" y="621219"/>
            <a:ext cx="6485352" cy="6155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매장 검색 </a:t>
            </a:r>
            <a:r>
              <a:rPr kumimoji="1" lang="en-US" altLang="ko-KR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Dialog</a:t>
            </a:r>
          </a:p>
          <a:p>
            <a:endParaRPr kumimoji="1" lang="en-US" altLang="ko-KR" sz="1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dropdown-menu,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기능으로 지역</a:t>
            </a:r>
            <a:r>
              <a:rPr kumimoji="1" lang="en-US" altLang="ko-KR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매장명을 조건에 맞는 매장 정보 출력</a:t>
            </a:r>
            <a:endParaRPr kumimoji="1" lang="en-US" altLang="ko-KR" sz="11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4CE89-9F50-4645-B4F9-103278D0C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09" y="4167751"/>
            <a:ext cx="4946759" cy="5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9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E07F2B-BD24-4E4A-A011-0EB9A2BE5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t="6601" r="12038" b="6601"/>
          <a:stretch/>
        </p:blipFill>
        <p:spPr>
          <a:xfrm>
            <a:off x="734185" y="715816"/>
            <a:ext cx="2387309" cy="308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C89F53-252D-4E47-97A9-F39B16629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26" y="715816"/>
            <a:ext cx="2936879" cy="3584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6FEF2-9775-5045-9DBE-FF76BF435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0" y="696596"/>
            <a:ext cx="2577430" cy="35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2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15A169-17F0-E143-A6AB-9C302032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22"/>
          <a:stretch/>
        </p:blipFill>
        <p:spPr>
          <a:xfrm>
            <a:off x="807965" y="829143"/>
            <a:ext cx="4052067" cy="16665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DC56267-603C-B942-8746-03A1CC4BD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9" y="2488538"/>
            <a:ext cx="3939555" cy="189071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2A580BC-E801-8846-BFF6-3DB5B2EF90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17" y="836135"/>
            <a:ext cx="3707904" cy="36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8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AD583FB-5AEE-0E42-A972-F59DCF433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4" y="928676"/>
            <a:ext cx="3117707" cy="151021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98AFE0-01EC-4540-8B4B-BE2490BD9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4" y="2571750"/>
            <a:ext cx="3444098" cy="1750029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19BA07E-92C2-9E45-865A-12955B6631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14329"/>
            <a:ext cx="4382521" cy="152549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993E8E-6051-0F4D-8216-9C04DA56A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03681"/>
            <a:ext cx="4382521" cy="8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2917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CFE0946-6C43-8C4A-8009-BE3BC1768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15490"/>
            <a:ext cx="6488171" cy="42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5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58DDB-201B-D840-970B-A39CD9CA15C3}"/>
              </a:ext>
            </a:extLst>
          </p:cNvPr>
          <p:cNvSpPr txBox="1"/>
          <p:nvPr/>
        </p:nvSpPr>
        <p:spPr>
          <a:xfrm>
            <a:off x="6119212" y="1707654"/>
            <a:ext cx="17446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주문</a:t>
            </a:r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CC02F-A629-3446-8039-C29C5B1F743A}"/>
              </a:ext>
            </a:extLst>
          </p:cNvPr>
          <p:cNvSpPr txBox="1"/>
          <p:nvPr/>
        </p:nvSpPr>
        <p:spPr>
          <a:xfrm>
            <a:off x="6119212" y="2231744"/>
            <a:ext cx="17446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Admin</a:t>
            </a:r>
            <a:endParaRPr kumimoji="1" lang="ko-KR" altLang="en-US" sz="1400" b="1" u="sng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8532D0-DFFD-CD4A-A2AA-8BE756482DFE}"/>
              </a:ext>
            </a:extLst>
          </p:cNvPr>
          <p:cNvGrpSpPr/>
          <p:nvPr/>
        </p:nvGrpSpPr>
        <p:grpSpPr>
          <a:xfrm>
            <a:off x="371187" y="417356"/>
            <a:ext cx="4104456" cy="4308786"/>
            <a:chOff x="683568" y="495212"/>
            <a:chExt cx="4104456" cy="430878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A276B2A-3F9A-0C43-9C5B-44BC6D73B063}"/>
                </a:ext>
              </a:extLst>
            </p:cNvPr>
            <p:cNvGrpSpPr/>
            <p:nvPr/>
          </p:nvGrpSpPr>
          <p:grpSpPr>
            <a:xfrm>
              <a:off x="1374259" y="3024473"/>
              <a:ext cx="2723077" cy="1429709"/>
              <a:chOff x="5003519" y="1286705"/>
              <a:chExt cx="2592288" cy="142970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2B3056-69DD-8744-AF47-167411CFC794}"/>
                  </a:ext>
                </a:extLst>
              </p:cNvPr>
              <p:cNvSpPr txBox="1"/>
              <p:nvPr/>
            </p:nvSpPr>
            <p:spPr>
              <a:xfrm>
                <a:off x="5003519" y="1286705"/>
                <a:ext cx="259228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My</a:t>
                </a:r>
                <a:r>
                  <a:rPr kumimoji="1" lang="ko-KR" altLang="en-US" sz="14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4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Page</a:t>
                </a:r>
                <a:endParaRPr kumimoji="1"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3A7DCE-12DF-FC44-9B5F-51E0459351AA}"/>
                  </a:ext>
                </a:extLst>
              </p:cNvPr>
              <p:cNvSpPr txBox="1"/>
              <p:nvPr/>
            </p:nvSpPr>
            <p:spPr>
              <a:xfrm>
                <a:off x="5003519" y="1845734"/>
                <a:ext cx="259228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algn="ctr"/>
                <a:r>
                  <a:rPr kumimoji="1" lang="ko-KR" altLang="en-US" sz="14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매장 표기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186BC0-1360-2647-9184-353613EEEF66}"/>
                  </a:ext>
                </a:extLst>
              </p:cNvPr>
              <p:cNvSpPr txBox="1"/>
              <p:nvPr/>
            </p:nvSpPr>
            <p:spPr>
              <a:xfrm>
                <a:off x="5003519" y="2408637"/>
                <a:ext cx="2592288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algn="ctr"/>
                <a:r>
                  <a:rPr kumimoji="1" lang="ko-KR" altLang="en-US" sz="1400" dirty="0">
                    <a:solidFill>
                      <a:schemeClr val="bg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상품 리스트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605851-A038-E845-B2BE-3BEB81E6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59" y="962340"/>
              <a:ext cx="2723077" cy="1841365"/>
            </a:xfrm>
            <a:prstGeom prst="rect">
              <a:avLst/>
            </a:prstGeom>
          </p:spPr>
        </p:pic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D3515EEC-A5E1-3349-883C-A74C4F6AB1A3}"/>
                </a:ext>
              </a:extLst>
            </p:cNvPr>
            <p:cNvSpPr/>
            <p:nvPr/>
          </p:nvSpPr>
          <p:spPr>
            <a:xfrm>
              <a:off x="683568" y="627534"/>
              <a:ext cx="4104456" cy="4176464"/>
            </a:xfrm>
            <a:prstGeom prst="roundRect">
              <a:avLst>
                <a:gd name="adj" fmla="val 397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AF778-712A-B844-AAEE-A6539DF12C4C}"/>
                </a:ext>
              </a:extLst>
            </p:cNvPr>
            <p:cNvSpPr txBox="1"/>
            <p:nvPr/>
          </p:nvSpPr>
          <p:spPr>
            <a:xfrm>
              <a:off x="1752194" y="495212"/>
              <a:ext cx="196720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기존 스타벅스 홈페이지</a:t>
              </a:r>
            </a:p>
          </p:txBody>
        </p:sp>
      </p:grpSp>
      <p:sp>
        <p:nvSpPr>
          <p:cNvPr id="22" name="더하기 21">
            <a:extLst>
              <a:ext uri="{FF2B5EF4-FFF2-40B4-BE49-F238E27FC236}">
                <a16:creationId xmlns:a16="http://schemas.microsoft.com/office/drawing/2014/main" id="{4BA07652-A512-B24F-898A-2FB9A4B91889}"/>
              </a:ext>
            </a:extLst>
          </p:cNvPr>
          <p:cNvSpPr/>
          <p:nvPr/>
        </p:nvSpPr>
        <p:spPr>
          <a:xfrm>
            <a:off x="4717969" y="2119002"/>
            <a:ext cx="864096" cy="864096"/>
          </a:xfrm>
          <a:prstGeom prst="mathPlus">
            <a:avLst>
              <a:gd name="adj1" fmla="val 87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8513AAEB-C8DD-7E4B-8E91-614BB1BBCFD3}"/>
              </a:ext>
            </a:extLst>
          </p:cNvPr>
          <p:cNvSpPr/>
          <p:nvPr/>
        </p:nvSpPr>
        <p:spPr>
          <a:xfrm>
            <a:off x="5759661" y="1322483"/>
            <a:ext cx="2568599" cy="2457133"/>
          </a:xfrm>
          <a:prstGeom prst="bracePair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4C806-ABDE-0041-BB0B-7378A982AC51}"/>
              </a:ext>
            </a:extLst>
          </p:cNvPr>
          <p:cNvSpPr txBox="1"/>
          <p:nvPr/>
        </p:nvSpPr>
        <p:spPr>
          <a:xfrm>
            <a:off x="6119211" y="2716055"/>
            <a:ext cx="174461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</a:t>
            </a:r>
            <a:endParaRPr kumimoji="1" lang="en-US" altLang="ko-KR" sz="1400" b="1" u="sng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400" b="1" u="sng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  <a:endParaRPr kumimoji="1" lang="en-US" altLang="ko-KR" sz="1400" b="1" u="sng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이메일 인증</a:t>
            </a:r>
            <a:r>
              <a:rPr kumimoji="1" lang="en-US" altLang="ko-KR" sz="1400" b="1" u="sng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1400" b="1" u="sng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675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6C29D-F0A1-A04C-AB20-60E532A5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t="1000" r="1570" b="111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A5DD9F-1F3E-4E46-A24F-7CE92D8E56D6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1F1BE-3722-5843-A0B6-4B81F5A8BC2E}"/>
              </a:ext>
            </a:extLst>
          </p:cNvPr>
          <p:cNvSpPr txBox="1"/>
          <p:nvPr/>
        </p:nvSpPr>
        <p:spPr>
          <a:xfrm>
            <a:off x="1511660" y="2110084"/>
            <a:ext cx="6120680" cy="461665"/>
          </a:xfrm>
          <a:prstGeom prst="rect">
            <a:avLst/>
          </a:prstGeom>
          <a:noFill/>
        </p:spPr>
        <p:txBody>
          <a:bodyPr wrap="square" rtlCol="0" anchor="ctr" anchorCtr="1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Admin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125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FC5FA5-9F1E-1440-AE07-883E6C83B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01321"/>
            <a:ext cx="4427984" cy="23264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80CA3-4405-8141-95AA-38599F3E39E2}"/>
              </a:ext>
            </a:extLst>
          </p:cNvPr>
          <p:cNvSpPr txBox="1"/>
          <p:nvPr/>
        </p:nvSpPr>
        <p:spPr>
          <a:xfrm>
            <a:off x="806002" y="2156251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adminNumType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제어됨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385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EE80CA3-4405-8141-95AA-38599F3E39E2}"/>
              </a:ext>
            </a:extLst>
          </p:cNvPr>
          <p:cNvSpPr txBox="1"/>
          <p:nvPr/>
        </p:nvSpPr>
        <p:spPr>
          <a:xfrm>
            <a:off x="783345" y="1809136"/>
            <a:ext cx="3816424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Admin(total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관리자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 매장 직원 접근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매장 접장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직원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근무 매장 직원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Drop-down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navigation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위치한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기반으로 검색 가능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활용해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staff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리스트에서 스태프를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선택할 겨우 해당 스태프의 요약 정보가 보임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90A5D3-DA86-BD4F-9980-8D945A523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36710"/>
            <a:ext cx="4764943" cy="35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6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B3CC975-A156-FB4E-902B-BD01A8EB3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48828"/>
            <a:ext cx="7596336" cy="24738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D0A7AA-69FF-BC4C-967E-0711690AB4C3}"/>
              </a:ext>
            </a:extLst>
          </p:cNvPr>
          <p:cNvSpPr txBox="1"/>
          <p:nvPr/>
        </p:nvSpPr>
        <p:spPr>
          <a:xfrm>
            <a:off x="1014794" y="3612961"/>
            <a:ext cx="759633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직원의 출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퇴근 정보가 없을 경우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 입력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나타남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79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D0A7AA-69FF-BC4C-967E-0711690AB4C3}"/>
              </a:ext>
            </a:extLst>
          </p:cNvPr>
          <p:cNvSpPr txBox="1"/>
          <p:nvPr/>
        </p:nvSpPr>
        <p:spPr>
          <a:xfrm>
            <a:off x="1014794" y="3612961"/>
            <a:ext cx="759633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Admin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StoreManager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한하여 해당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스케쥴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조정이 가능함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E1E719B-D4E1-5446-99DF-F1C0DF960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2" y="762788"/>
            <a:ext cx="4094155" cy="26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6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028FF00-DF46-6E49-874C-6A7EE13A1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96" y="866763"/>
            <a:ext cx="7507370" cy="23114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B6B401-02E8-7E46-961F-B9CDBE4D3AB7}"/>
              </a:ext>
            </a:extLst>
          </p:cNvPr>
          <p:cNvSpPr txBox="1"/>
          <p:nvPr/>
        </p:nvSpPr>
        <p:spPr>
          <a:xfrm>
            <a:off x="1014794" y="3612961"/>
            <a:ext cx="759633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직원의 출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퇴근 정보가 있을 경우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정보 수정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나타남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5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02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설계 및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0848" y="620542"/>
            <a:ext cx="644728" cy="1673550"/>
            <a:chOff x="110848" y="620542"/>
            <a:chExt cx="644728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848" y="620542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crawling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232" y="906008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menu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232" y="119147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store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232" y="147694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order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pay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5357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admin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9C78C96-93A2-194F-82D8-E6CC2EAA6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716023"/>
            <a:ext cx="4464496" cy="2803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DC12E8-120D-EB40-A3E4-332D026DB62D}"/>
              </a:ext>
            </a:extLst>
          </p:cNvPr>
          <p:cNvSpPr txBox="1"/>
          <p:nvPr/>
        </p:nvSpPr>
        <p:spPr>
          <a:xfrm>
            <a:off x="1014794" y="3612961"/>
            <a:ext cx="759633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오른쪽 하단에 수정하기 버튼을 누를 경우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work time schedule 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수정이 가능함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만약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admin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계정으로 로그인한 경우에는 근무 매장 수정 또한 가능함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783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  <a:latin typeface="+mj-lt"/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프로젝트 개요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41745" y="627534"/>
            <a:ext cx="572832" cy="1673550"/>
            <a:chOff x="142843" y="620542"/>
            <a:chExt cx="572832" cy="1673550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1050" y="620542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4F42600-0C07-6742-A94B-02B509020B7E}"/>
              </a:ext>
            </a:extLst>
          </p:cNvPr>
          <p:cNvSpPr/>
          <p:nvPr/>
        </p:nvSpPr>
        <p:spPr>
          <a:xfrm>
            <a:off x="1331640" y="1076835"/>
            <a:ext cx="1152128" cy="339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최성민</a:t>
            </a: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CB731A6-E462-C148-9830-021BDF8B5260}"/>
              </a:ext>
            </a:extLst>
          </p:cNvPr>
          <p:cNvSpPr/>
          <p:nvPr/>
        </p:nvSpPr>
        <p:spPr>
          <a:xfrm>
            <a:off x="1339489" y="1964751"/>
            <a:ext cx="1152128" cy="339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채지윤</a:t>
            </a: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5D5AFBEE-37E1-7541-85A1-A6729DD954FC}"/>
              </a:ext>
            </a:extLst>
          </p:cNvPr>
          <p:cNvSpPr/>
          <p:nvPr/>
        </p:nvSpPr>
        <p:spPr>
          <a:xfrm>
            <a:off x="1344918" y="2738755"/>
            <a:ext cx="1152128" cy="339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정하늘</a:t>
            </a:r>
            <a:endParaRPr kumimoji="1" lang="ko-KR" altLang="en-US" sz="135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80ABBB8-9E62-C641-B314-5460D423EDBC}"/>
              </a:ext>
            </a:extLst>
          </p:cNvPr>
          <p:cNvSpPr/>
          <p:nvPr/>
        </p:nvSpPr>
        <p:spPr>
          <a:xfrm>
            <a:off x="1331640" y="3740583"/>
            <a:ext cx="1152128" cy="3399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여민주</a:t>
            </a: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B589436E-A1B1-D642-83FD-EFE70080F5A0}"/>
              </a:ext>
            </a:extLst>
          </p:cNvPr>
          <p:cNvSpPr/>
          <p:nvPr/>
        </p:nvSpPr>
        <p:spPr>
          <a:xfrm>
            <a:off x="2807016" y="1059582"/>
            <a:ext cx="4861328" cy="66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메인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회원가입 및 로그인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매장 지도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에러페이지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/>
            </a:r>
            <a:b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담당 페이지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주문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98D37C5D-4FB0-8141-B4FD-57081EE80E21}"/>
              </a:ext>
            </a:extLst>
          </p:cNvPr>
          <p:cNvSpPr/>
          <p:nvPr/>
        </p:nvSpPr>
        <p:spPr>
          <a:xfrm>
            <a:off x="2807016" y="1942932"/>
            <a:ext cx="4861328" cy="3571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마이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담당페이지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6F6A7253-30F0-C646-AB00-11BC2DF5980D}"/>
              </a:ext>
            </a:extLst>
          </p:cNvPr>
          <p:cNvSpPr/>
          <p:nvPr/>
        </p:nvSpPr>
        <p:spPr>
          <a:xfrm>
            <a:off x="2807016" y="2712369"/>
            <a:ext cx="4861328" cy="6781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crawling,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35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데이터 가공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상품 주문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Admin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담당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DB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BC30DC-DDCA-DB4E-82A1-33913C0662AB}"/>
              </a:ext>
            </a:extLst>
          </p:cNvPr>
          <p:cNvSpPr/>
          <p:nvPr/>
        </p:nvSpPr>
        <p:spPr>
          <a:xfrm>
            <a:off x="2807016" y="3723331"/>
            <a:ext cx="4861328" cy="3571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상품 페이지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35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담당페이지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 </a:t>
            </a:r>
            <a:r>
              <a:rPr kumimoji="1" lang="ko-KR" altLang="en-US" sz="13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200427"/>
            <a:ext cx="721746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Franklin Gothic Medium" pitchFamily="34" charset="0"/>
              </a:rPr>
              <a:t>flowchart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9231" y="14804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ERD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1317" y="-18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개발환경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16901"/>
            <a:ext cx="572832" cy="1677191"/>
            <a:chOff x="142843" y="616901"/>
            <a:chExt cx="572832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5379ED-3367-4E47-B9A3-8D3C45B542DA}"/>
              </a:ext>
            </a:extLst>
          </p:cNvPr>
          <p:cNvSpPr txBox="1"/>
          <p:nvPr/>
        </p:nvSpPr>
        <p:spPr>
          <a:xfrm>
            <a:off x="1032612" y="96089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IDE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25FEE-D104-844E-964E-E47510B3CA83}"/>
              </a:ext>
            </a:extLst>
          </p:cNvPr>
          <p:cNvSpPr txBox="1"/>
          <p:nvPr/>
        </p:nvSpPr>
        <p:spPr>
          <a:xfrm>
            <a:off x="2758932" y="947465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Suite tool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AAC52-54A7-2548-9851-39A32600CAAB}"/>
              </a:ext>
            </a:extLst>
          </p:cNvPr>
          <p:cNvSpPr txBox="1"/>
          <p:nvPr/>
        </p:nvSpPr>
        <p:spPr>
          <a:xfrm>
            <a:off x="1032612" y="1402494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Language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CD3E4-49E3-B44E-9B7C-78B5336E0914}"/>
              </a:ext>
            </a:extLst>
          </p:cNvPr>
          <p:cNvSpPr txBox="1"/>
          <p:nvPr/>
        </p:nvSpPr>
        <p:spPr>
          <a:xfrm>
            <a:off x="2783573" y="1402494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jdk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1.8.0_261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3DFFE-9A5F-494B-8969-E6DD4DA922BA}"/>
              </a:ext>
            </a:extLst>
          </p:cNvPr>
          <p:cNvSpPr txBox="1"/>
          <p:nvPr/>
        </p:nvSpPr>
        <p:spPr>
          <a:xfrm>
            <a:off x="1032612" y="185752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MyBatis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39A1A-FC4A-9848-A86A-734BA78E8FDE}"/>
              </a:ext>
            </a:extLst>
          </p:cNvPr>
          <p:cNvSpPr txBox="1"/>
          <p:nvPr/>
        </p:nvSpPr>
        <p:spPr>
          <a:xfrm>
            <a:off x="2783573" y="1857523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3.4.6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CC7D04-8CBF-BE48-9494-C62F8F33E439}"/>
              </a:ext>
            </a:extLst>
          </p:cNvPr>
          <p:cNvSpPr txBox="1"/>
          <p:nvPr/>
        </p:nvSpPr>
        <p:spPr>
          <a:xfrm>
            <a:off x="1056222" y="2312552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MyBatis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-spring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4AB1A-A31A-5D4C-ACB9-43D2D745397A}"/>
              </a:ext>
            </a:extLst>
          </p:cNvPr>
          <p:cNvSpPr txBox="1"/>
          <p:nvPr/>
        </p:nvSpPr>
        <p:spPr>
          <a:xfrm>
            <a:off x="2807183" y="2312552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1.3.2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850BF2-0F71-8A47-91C0-1E6076A80A8C}"/>
              </a:ext>
            </a:extLst>
          </p:cNvPr>
          <p:cNvSpPr txBox="1"/>
          <p:nvPr/>
        </p:nvSpPr>
        <p:spPr>
          <a:xfrm>
            <a:off x="1056222" y="2767581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Spring Framework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BBFEE9-ACC1-0546-8274-DE68DA938B13}"/>
              </a:ext>
            </a:extLst>
          </p:cNvPr>
          <p:cNvSpPr txBox="1"/>
          <p:nvPr/>
        </p:nvSpPr>
        <p:spPr>
          <a:xfrm>
            <a:off x="2807183" y="2767581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4.3.2.Release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0CB942-1F8D-304C-9877-F26FE6EEB77C}"/>
              </a:ext>
            </a:extLst>
          </p:cNvPr>
          <p:cNvSpPr txBox="1"/>
          <p:nvPr/>
        </p:nvSpPr>
        <p:spPr>
          <a:xfrm>
            <a:off x="1043608" y="3233482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Spring JDBC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CF3F58-39DD-9749-B5A0-91F891B0798D}"/>
              </a:ext>
            </a:extLst>
          </p:cNvPr>
          <p:cNvSpPr txBox="1"/>
          <p:nvPr/>
        </p:nvSpPr>
        <p:spPr>
          <a:xfrm>
            <a:off x="2794569" y="3233482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4.3.2.Release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98D591-3111-194B-A7FE-47103E132664}"/>
              </a:ext>
            </a:extLst>
          </p:cNvPr>
          <p:cNvSpPr txBox="1"/>
          <p:nvPr/>
        </p:nvSpPr>
        <p:spPr>
          <a:xfrm>
            <a:off x="1043608" y="3688511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ojdbc8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F3E659-EAEA-5C49-B3AE-885400085BCD}"/>
              </a:ext>
            </a:extLst>
          </p:cNvPr>
          <p:cNvSpPr txBox="1"/>
          <p:nvPr/>
        </p:nvSpPr>
        <p:spPr>
          <a:xfrm>
            <a:off x="2794569" y="3688511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19.3.0.0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B5BC5D-80F7-AA44-88A2-88A64F8C41F7}"/>
              </a:ext>
            </a:extLst>
          </p:cNvPr>
          <p:cNvSpPr txBox="1"/>
          <p:nvPr/>
        </p:nvSpPr>
        <p:spPr>
          <a:xfrm>
            <a:off x="5018532" y="3688511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+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기타 사항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1FDE1A-C847-1D43-87C2-A0AE89F6E92B}"/>
              </a:ext>
            </a:extLst>
          </p:cNvPr>
          <p:cNvSpPr txBox="1"/>
          <p:nvPr/>
        </p:nvSpPr>
        <p:spPr>
          <a:xfrm>
            <a:off x="5148064" y="4158164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2.7.16 [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PyCham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D7D695-080B-2649-AAFB-5EAE74468EBD}"/>
              </a:ext>
            </a:extLst>
          </p:cNvPr>
          <p:cNvSpPr txBox="1"/>
          <p:nvPr/>
        </p:nvSpPr>
        <p:spPr>
          <a:xfrm>
            <a:off x="5005918" y="957617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API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0E7F07-58AF-3048-AC50-6F0E6EE507BA}"/>
              </a:ext>
            </a:extLst>
          </p:cNvPr>
          <p:cNvSpPr txBox="1"/>
          <p:nvPr/>
        </p:nvSpPr>
        <p:spPr>
          <a:xfrm>
            <a:off x="5148064" y="126693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지도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map API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C4EFAC-DF56-1045-8833-6A28814684B1}"/>
              </a:ext>
            </a:extLst>
          </p:cNvPr>
          <p:cNvSpPr txBox="1"/>
          <p:nvPr/>
        </p:nvSpPr>
        <p:spPr>
          <a:xfrm>
            <a:off x="5149895" y="1916659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결제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Import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74C336-F454-7549-96A1-6F29CC0CDA6E}"/>
              </a:ext>
            </a:extLst>
          </p:cNvPr>
          <p:cNvSpPr txBox="1"/>
          <p:nvPr/>
        </p:nvSpPr>
        <p:spPr>
          <a:xfrm>
            <a:off x="1043608" y="415816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JackSon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CC3F97-FA43-C449-9E75-C2DE2358D3EF}"/>
              </a:ext>
            </a:extLst>
          </p:cNvPr>
          <p:cNvSpPr txBox="1"/>
          <p:nvPr/>
        </p:nvSpPr>
        <p:spPr>
          <a:xfrm>
            <a:off x="2794569" y="4158165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2.10.0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0BDD8E-2564-404A-881E-88445D93271C}"/>
              </a:ext>
            </a:extLst>
          </p:cNvPr>
          <p:cNvSpPr txBox="1"/>
          <p:nvPr/>
        </p:nvSpPr>
        <p:spPr>
          <a:xfrm>
            <a:off x="5148064" y="1598967"/>
            <a:ext cx="221134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로그인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kakao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7B8F06-E15D-684A-AD56-3BC1ABB01C50}"/>
              </a:ext>
            </a:extLst>
          </p:cNvPr>
          <p:cNvSpPr txBox="1"/>
          <p:nvPr/>
        </p:nvSpPr>
        <p:spPr>
          <a:xfrm>
            <a:off x="5005918" y="231409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Library</a:t>
            </a:r>
            <a:endParaRPr kumimoji="1" lang="ko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582685-8F3D-004D-9C9F-CD204CCE4A85}"/>
              </a:ext>
            </a:extLst>
          </p:cNvPr>
          <p:cNvSpPr txBox="1"/>
          <p:nvPr/>
        </p:nvSpPr>
        <p:spPr>
          <a:xfrm>
            <a:off x="5148064" y="263791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이메일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javax.mail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1.4.7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DB55D6-F811-D940-959F-DC2360FF9F94}"/>
              </a:ext>
            </a:extLst>
          </p:cNvPr>
          <p:cNvSpPr txBox="1"/>
          <p:nvPr/>
        </p:nvSpPr>
        <p:spPr>
          <a:xfrm>
            <a:off x="5148064" y="297986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파이썬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pandas, requests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selenium,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BeautifulSoup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7504" y="1200427"/>
            <a:ext cx="721746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Franklin Gothic Medium" pitchFamily="34" charset="0"/>
              </a:rPr>
              <a:t>flowchart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9231" y="14804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ERD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634B6A9-5F6C-8E41-81A8-7E8501B9794A}"/>
              </a:ext>
            </a:extLst>
          </p:cNvPr>
          <p:cNvSpPr/>
          <p:nvPr/>
        </p:nvSpPr>
        <p:spPr>
          <a:xfrm>
            <a:off x="1056297" y="1881511"/>
            <a:ext cx="7560840" cy="2634455"/>
          </a:xfrm>
          <a:prstGeom prst="roundRect">
            <a:avLst>
              <a:gd name="adj" fmla="val 656"/>
            </a:avLst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1317" y="-1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400" b="1" dirty="0">
                <a:solidFill>
                  <a:srgbClr val="482917"/>
                </a:solidFill>
              </a:rPr>
              <a:t>01</a:t>
            </a:r>
            <a:r>
              <a:rPr lang="en-US" altLang="ko-KR" sz="2400" dirty="0">
                <a:solidFill>
                  <a:srgbClr val="482917"/>
                </a:solidFill>
                <a:latin typeface="Franklin Gothic Medium" pitchFamily="34" charset="0"/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개발 진척도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42843" y="616901"/>
            <a:ext cx="572832" cy="1677191"/>
            <a:chOff x="142843" y="616901"/>
            <a:chExt cx="572832" cy="1677191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47200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125" y="61690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team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700" y="906008"/>
              <a:ext cx="5629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</a:rPr>
                <a:t>outline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232" y="1762406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232" y="2047871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</a:rPr>
                <a:t>TITLE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36A99-03AA-FB4A-98D3-75C2DF046E90}"/>
              </a:ext>
            </a:extLst>
          </p:cNvPr>
          <p:cNvSpPr/>
          <p:nvPr/>
        </p:nvSpPr>
        <p:spPr>
          <a:xfrm>
            <a:off x="1052924" y="1036421"/>
            <a:ext cx="7560840" cy="319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6D8B3F-23C1-5E41-B00B-85A4E0616328}"/>
              </a:ext>
            </a:extLst>
          </p:cNvPr>
          <p:cNvSpPr/>
          <p:nvPr/>
        </p:nvSpPr>
        <p:spPr>
          <a:xfrm>
            <a:off x="1052924" y="1035027"/>
            <a:ext cx="4599196" cy="319741"/>
          </a:xfrm>
          <a:custGeom>
            <a:avLst/>
            <a:gdLst>
              <a:gd name="connsiteX0" fmla="*/ 0 w 5525698"/>
              <a:gd name="connsiteY0" fmla="*/ 0 h 461665"/>
              <a:gd name="connsiteX1" fmla="*/ 5525698 w 5525698"/>
              <a:gd name="connsiteY1" fmla="*/ 0 h 461665"/>
              <a:gd name="connsiteX2" fmla="*/ 5525698 w 5525698"/>
              <a:gd name="connsiteY2" fmla="*/ 461665 h 461665"/>
              <a:gd name="connsiteX3" fmla="*/ 0 w 5525698"/>
              <a:gd name="connsiteY3" fmla="*/ 461665 h 461665"/>
              <a:gd name="connsiteX4" fmla="*/ 0 w 5525698"/>
              <a:gd name="connsiteY4" fmla="*/ 0 h 461665"/>
              <a:gd name="connsiteX0" fmla="*/ 0 w 5632024"/>
              <a:gd name="connsiteY0" fmla="*/ 0 h 461665"/>
              <a:gd name="connsiteX1" fmla="*/ 5632024 w 5632024"/>
              <a:gd name="connsiteY1" fmla="*/ 0 h 461665"/>
              <a:gd name="connsiteX2" fmla="*/ 5525698 w 5632024"/>
              <a:gd name="connsiteY2" fmla="*/ 461665 h 461665"/>
              <a:gd name="connsiteX3" fmla="*/ 0 w 5632024"/>
              <a:gd name="connsiteY3" fmla="*/ 461665 h 461665"/>
              <a:gd name="connsiteX4" fmla="*/ 0 w 5632024"/>
              <a:gd name="connsiteY4" fmla="*/ 0 h 461665"/>
              <a:gd name="connsiteX0" fmla="*/ 0 w 5632024"/>
              <a:gd name="connsiteY0" fmla="*/ 0 h 461665"/>
              <a:gd name="connsiteX1" fmla="*/ 5632024 w 5632024"/>
              <a:gd name="connsiteY1" fmla="*/ 0 h 461665"/>
              <a:gd name="connsiteX2" fmla="*/ 5525698 w 5632024"/>
              <a:gd name="connsiteY2" fmla="*/ 461665 h 461665"/>
              <a:gd name="connsiteX3" fmla="*/ 0 w 5632024"/>
              <a:gd name="connsiteY3" fmla="*/ 461665 h 461665"/>
              <a:gd name="connsiteX4" fmla="*/ 0 w 5632024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2024" h="461665">
                <a:moveTo>
                  <a:pt x="0" y="0"/>
                </a:moveTo>
                <a:lnTo>
                  <a:pt x="5632024" y="0"/>
                </a:lnTo>
                <a:cubicBezTo>
                  <a:pt x="5437094" y="207051"/>
                  <a:pt x="5561140" y="307777"/>
                  <a:pt x="5525698" y="461665"/>
                </a:cubicBezTo>
                <a:lnTo>
                  <a:pt x="0" y="461665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B7B21-1531-1645-988D-D30F5032C059}"/>
              </a:ext>
            </a:extLst>
          </p:cNvPr>
          <p:cNvSpPr txBox="1"/>
          <p:nvPr/>
        </p:nvSpPr>
        <p:spPr>
          <a:xfrm>
            <a:off x="5220072" y="1437495"/>
            <a:ext cx="72648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60%</a:t>
            </a:r>
            <a:endParaRPr kumimoji="1"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E9829-0D23-AA4B-AE40-E947E7471DF3}"/>
              </a:ext>
            </a:extLst>
          </p:cNvPr>
          <p:cNvSpPr txBox="1"/>
          <p:nvPr/>
        </p:nvSpPr>
        <p:spPr>
          <a:xfrm>
            <a:off x="1331640" y="2987514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Admin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주문 관리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Staff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개인 페이지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매출 그래프 작업 미 완성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38D845-3E85-8346-9FB3-A9E15F162142}"/>
              </a:ext>
            </a:extLst>
          </p:cNvPr>
          <p:cNvSpPr txBox="1"/>
          <p:nvPr/>
        </p:nvSpPr>
        <p:spPr>
          <a:xfrm>
            <a:off x="1331640" y="3354000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Store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매장 옵션 조회 기능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367319-8D9B-5B43-AFAD-081347933122}"/>
              </a:ext>
            </a:extLst>
          </p:cNvPr>
          <p:cNvSpPr txBox="1"/>
          <p:nvPr/>
        </p:nvSpPr>
        <p:spPr>
          <a:xfrm>
            <a:off x="1331640" y="372048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MyPage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kumimoji="1"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카드 조회 및 충전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4B155C-0DDE-3544-A558-D2DAD8EDE24A}"/>
              </a:ext>
            </a:extLst>
          </p:cNvPr>
          <p:cNvSpPr txBox="1"/>
          <p:nvPr/>
        </p:nvSpPr>
        <p:spPr>
          <a:xfrm>
            <a:off x="1313309" y="4081262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Order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메뉴 별 세세한 옵션 제어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08AA482-1DC4-9247-8069-683EF2F59D34}"/>
              </a:ext>
            </a:extLst>
          </p:cNvPr>
          <p:cNvCxnSpPr/>
          <p:nvPr/>
        </p:nvCxnSpPr>
        <p:spPr>
          <a:xfrm>
            <a:off x="1313309" y="2915506"/>
            <a:ext cx="70031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BBFE81-12A0-D14C-BAFB-26E55134911D}"/>
              </a:ext>
            </a:extLst>
          </p:cNvPr>
          <p:cNvSpPr txBox="1"/>
          <p:nvPr/>
        </p:nvSpPr>
        <p:spPr>
          <a:xfrm>
            <a:off x="1331640" y="2075271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계획한 기본 페이지 기능 구현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715A3F-35BC-F041-AC32-EEED10159FFA}"/>
              </a:ext>
            </a:extLst>
          </p:cNvPr>
          <p:cNvSpPr txBox="1"/>
          <p:nvPr/>
        </p:nvSpPr>
        <p:spPr>
          <a:xfrm>
            <a:off x="1331640" y="2435311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스타벅스 미 제공 데이터 확보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AAEF38-7084-7542-8A9A-4A0FAF38F189}"/>
              </a:ext>
            </a:extLst>
          </p:cNvPr>
          <p:cNvSpPr txBox="1"/>
          <p:nvPr/>
        </p:nvSpPr>
        <p:spPr>
          <a:xfrm>
            <a:off x="7095399" y="829457"/>
            <a:ext cx="1518365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2020.11.29. 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23:10</a:t>
            </a:r>
            <a:r>
              <a:rPr kumimoji="1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E4341D-255B-AE44-B885-3AAB3405785F}"/>
              </a:ext>
            </a:extLst>
          </p:cNvPr>
          <p:cNvSpPr txBox="1"/>
          <p:nvPr/>
        </p:nvSpPr>
        <p:spPr>
          <a:xfrm>
            <a:off x="5039396" y="207949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일부 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반응형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99D0BA-1134-1C4B-944A-7B4FE27354BC}"/>
              </a:ext>
            </a:extLst>
          </p:cNvPr>
          <p:cNvSpPr txBox="1"/>
          <p:nvPr/>
        </p:nvSpPr>
        <p:spPr>
          <a:xfrm>
            <a:off x="5039396" y="243953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일부 높은 </a:t>
            </a:r>
            <a:r>
              <a:rPr kumimoji="1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싱크로율</a:t>
            </a: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front page</a:t>
            </a:r>
            <a:endParaRPr kumimoji="1"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504" y="1200427"/>
            <a:ext cx="721746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Franklin Gothic Medium" pitchFamily="34" charset="0"/>
              </a:rPr>
              <a:t>flowchart</a:t>
            </a:r>
            <a:endParaRPr lang="ko-KR" altLang="en-US" sz="9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9231" y="14804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Franklin Gothic Medium" pitchFamily="34" charset="0"/>
              </a:rPr>
              <a:t>ERD</a:t>
            </a:r>
            <a:endParaRPr lang="ko-KR" altLang="en-US" sz="10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7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  <a:scene3d>
          <a:camera prst="obliqueBottomRight"/>
          <a:lightRig rig="threePt" dir="t"/>
        </a:scene3d>
      </a:bodyPr>
      <a:lstStyle>
        <a:defPPr>
          <a:defRPr dirty="0" smtClean="0">
            <a:latin typeface="Franklin Gothic Medium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1358</Words>
  <Application>Microsoft Office PowerPoint</Application>
  <PresentationFormat>화면 슬라이드 쇼(16:9)</PresentationFormat>
  <Paragraphs>559</Paragraphs>
  <Slides>67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Consolas</vt:lpstr>
      <vt:lpstr>Franklin Gothic Medium</vt:lpstr>
      <vt:lpstr>맑은 고딕</vt:lpstr>
      <vt:lpstr>Arial</vt:lpstr>
      <vt:lpstr>NanumGothic</vt:lpstr>
      <vt:lpstr>NANUMGOTHIC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Taekoo Heo</dc:creator>
  <cp:lastModifiedBy>최성민</cp:lastModifiedBy>
  <cp:revision>627</cp:revision>
  <dcterms:created xsi:type="dcterms:W3CDTF">2014-12-08T00:13:41Z</dcterms:created>
  <dcterms:modified xsi:type="dcterms:W3CDTF">2020-12-01T07:27:51Z</dcterms:modified>
</cp:coreProperties>
</file>